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tiff" ContentType="image/tif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98" r:id="rId3"/>
    <p:sldId id="401" r:id="rId4"/>
    <p:sldId id="400" r:id="rId5"/>
    <p:sldId id="316" r:id="rId6"/>
    <p:sldId id="397" r:id="rId7"/>
    <p:sldId id="319" r:id="rId8"/>
    <p:sldId id="320" r:id="rId9"/>
    <p:sldId id="321" r:id="rId10"/>
    <p:sldId id="322" r:id="rId11"/>
    <p:sldId id="323" r:id="rId12"/>
    <p:sldId id="325" r:id="rId13"/>
    <p:sldId id="386" r:id="rId14"/>
    <p:sldId id="327" r:id="rId15"/>
    <p:sldId id="329" r:id="rId16"/>
    <p:sldId id="328" r:id="rId17"/>
    <p:sldId id="330" r:id="rId18"/>
    <p:sldId id="331" r:id="rId19"/>
    <p:sldId id="332" r:id="rId20"/>
    <p:sldId id="333" r:id="rId21"/>
    <p:sldId id="334" r:id="rId22"/>
    <p:sldId id="335" r:id="rId23"/>
    <p:sldId id="336" r:id="rId24"/>
    <p:sldId id="390" r:id="rId25"/>
    <p:sldId id="337" r:id="rId26"/>
    <p:sldId id="338" r:id="rId27"/>
    <p:sldId id="340" r:id="rId28"/>
    <p:sldId id="341" r:id="rId29"/>
    <p:sldId id="344" r:id="rId30"/>
    <p:sldId id="345" r:id="rId31"/>
    <p:sldId id="346" r:id="rId32"/>
    <p:sldId id="347" r:id="rId33"/>
    <p:sldId id="349" r:id="rId34"/>
    <p:sldId id="391" r:id="rId35"/>
    <p:sldId id="350" r:id="rId36"/>
    <p:sldId id="388" r:id="rId37"/>
    <p:sldId id="358" r:id="rId38"/>
    <p:sldId id="392" r:id="rId39"/>
    <p:sldId id="359" r:id="rId40"/>
    <p:sldId id="394" r:id="rId41"/>
    <p:sldId id="355" r:id="rId42"/>
    <p:sldId id="356" r:id="rId43"/>
    <p:sldId id="360" r:id="rId44"/>
    <p:sldId id="402" r:id="rId45"/>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718FC1"/>
    <a:srgbClr val="3333FF"/>
    <a:srgbClr val="0000CC"/>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9" autoAdjust="0"/>
    <p:restoredTop sz="94637" autoAdjust="0"/>
  </p:normalViewPr>
  <p:slideViewPr>
    <p:cSldViewPr>
      <p:cViewPr varScale="1">
        <p:scale>
          <a:sx n="65" d="100"/>
          <a:sy n="65" d="100"/>
        </p:scale>
        <p:origin x="-122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9CD0A0-31E1-4E6D-9ADA-72F0F450ECD5}" type="doc">
      <dgm:prSet loTypeId="urn:microsoft.com/office/officeart/2005/8/layout/hierarchy5" loCatId="hierarchy" qsTypeId="urn:microsoft.com/office/officeart/2005/8/quickstyle/simple5" qsCatId="simple" csTypeId="urn:microsoft.com/office/officeart/2005/8/colors/accent3_5" csCatId="accent3" phldr="1"/>
      <dgm:spPr/>
      <dgm:t>
        <a:bodyPr/>
        <a:lstStyle/>
        <a:p>
          <a:endParaRPr lang="en-US"/>
        </a:p>
      </dgm:t>
    </dgm:pt>
    <dgm:pt modelId="{E263F214-205F-407F-A3E6-BB011DD10F3D}">
      <dgm:prSet phldrT="[Text]"/>
      <dgm:spPr/>
      <dgm:t>
        <a:bodyPr/>
        <a:lstStyle/>
        <a:p>
          <a:r>
            <a:rPr lang="sr-Cyrl-CS" b="1" smtClean="0">
              <a:solidFill>
                <a:schemeClr val="tx1"/>
              </a:solidFill>
              <a:latin typeface="Times New Roman" panose="02020603050405020304" pitchFamily="18" charset="0"/>
              <a:cs typeface="Times New Roman" panose="02020603050405020304" pitchFamily="18" charset="0"/>
            </a:rPr>
            <a:t>Лабораторијска испитивања</a:t>
          </a:r>
          <a:endParaRPr lang="en-US" dirty="0">
            <a:solidFill>
              <a:schemeClr val="tx1"/>
            </a:solidFill>
          </a:endParaRPr>
        </a:p>
      </dgm:t>
    </dgm:pt>
    <dgm:pt modelId="{D63D9535-B207-4160-A60F-03DC8612BB53}" type="parTrans" cxnId="{D9725C53-FA78-4B1A-B006-2AFDDF1C1C3D}">
      <dgm:prSet/>
      <dgm:spPr/>
      <dgm:t>
        <a:bodyPr/>
        <a:lstStyle/>
        <a:p>
          <a:endParaRPr lang="en-US">
            <a:solidFill>
              <a:schemeClr val="tx1"/>
            </a:solidFill>
          </a:endParaRPr>
        </a:p>
      </dgm:t>
    </dgm:pt>
    <dgm:pt modelId="{5ECC5254-71F5-47A4-A823-E3307AACCC09}" type="sibTrans" cxnId="{D9725C53-FA78-4B1A-B006-2AFDDF1C1C3D}">
      <dgm:prSet/>
      <dgm:spPr/>
      <dgm:t>
        <a:bodyPr/>
        <a:lstStyle/>
        <a:p>
          <a:endParaRPr lang="en-US">
            <a:solidFill>
              <a:schemeClr val="tx1"/>
            </a:solidFill>
          </a:endParaRPr>
        </a:p>
      </dgm:t>
    </dgm:pt>
    <dgm:pt modelId="{6BEBC01F-CC36-4130-A649-79567173BDB5}">
      <dgm:prSet phldrT="[Text]"/>
      <dgm:spPr/>
      <dgm:t>
        <a:bodyPr/>
        <a:lstStyle/>
        <a:p>
          <a:r>
            <a:rPr lang="sr-Cyrl-CS" smtClean="0">
              <a:solidFill>
                <a:schemeClr val="tx1"/>
              </a:solidFill>
              <a:latin typeface="Times New Roman" panose="02020603050405020304" pitchFamily="18" charset="0"/>
              <a:cs typeface="Times New Roman" panose="02020603050405020304" pitchFamily="18" charset="0"/>
            </a:rPr>
            <a:t>Физичка својства</a:t>
          </a:r>
          <a:endParaRPr lang="en-US" dirty="0">
            <a:solidFill>
              <a:schemeClr val="tx1"/>
            </a:solidFill>
          </a:endParaRPr>
        </a:p>
      </dgm:t>
    </dgm:pt>
    <dgm:pt modelId="{7D2C72D7-039E-47FE-8CFB-03BEC48D7329}" type="parTrans" cxnId="{9C7D11E4-433F-4CB6-92F2-F0A9DF0FB872}">
      <dgm:prSet/>
      <dgm:spPr/>
      <dgm:t>
        <a:bodyPr/>
        <a:lstStyle/>
        <a:p>
          <a:endParaRPr lang="en-US">
            <a:solidFill>
              <a:schemeClr val="tx1"/>
            </a:solidFill>
          </a:endParaRPr>
        </a:p>
      </dgm:t>
    </dgm:pt>
    <dgm:pt modelId="{3650844B-8CCB-4FC1-B772-2EAED15D7A10}" type="sibTrans" cxnId="{9C7D11E4-433F-4CB6-92F2-F0A9DF0FB872}">
      <dgm:prSet/>
      <dgm:spPr/>
      <dgm:t>
        <a:bodyPr/>
        <a:lstStyle/>
        <a:p>
          <a:endParaRPr lang="en-US">
            <a:solidFill>
              <a:schemeClr val="tx1"/>
            </a:solidFill>
          </a:endParaRPr>
        </a:p>
      </dgm:t>
    </dgm:pt>
    <dgm:pt modelId="{BA12FEDA-1374-4FEA-A8B6-54123C6F6AC9}">
      <dgm:prSet phldrT="[Text]"/>
      <dgm:spPr/>
      <dgm:t>
        <a:bodyPr/>
        <a:lstStyle/>
        <a:p>
          <a:r>
            <a:rPr lang="sr-Cyrl-CS" smtClean="0">
              <a:solidFill>
                <a:schemeClr val="tx1"/>
              </a:solidFill>
              <a:latin typeface="Times New Roman" panose="02020603050405020304" pitchFamily="18" charset="0"/>
              <a:cs typeface="Times New Roman" panose="02020603050405020304" pitchFamily="18" charset="0"/>
            </a:rPr>
            <a:t>Хемијска својства</a:t>
          </a:r>
          <a:endParaRPr lang="en-US" dirty="0">
            <a:solidFill>
              <a:schemeClr val="tx1"/>
            </a:solidFill>
          </a:endParaRPr>
        </a:p>
      </dgm:t>
    </dgm:pt>
    <dgm:pt modelId="{4B86850A-62A0-49DD-985D-24F8FCCF5628}" type="parTrans" cxnId="{27D53686-A6C7-4F95-BA8B-DCFD36AD171E}">
      <dgm:prSet/>
      <dgm:spPr/>
      <dgm:t>
        <a:bodyPr/>
        <a:lstStyle/>
        <a:p>
          <a:endParaRPr lang="en-US">
            <a:solidFill>
              <a:schemeClr val="tx1"/>
            </a:solidFill>
          </a:endParaRPr>
        </a:p>
      </dgm:t>
    </dgm:pt>
    <dgm:pt modelId="{18E0E3C2-5CE2-4520-BE93-4F2C5B992A05}" type="sibTrans" cxnId="{27D53686-A6C7-4F95-BA8B-DCFD36AD171E}">
      <dgm:prSet/>
      <dgm:spPr/>
      <dgm:t>
        <a:bodyPr/>
        <a:lstStyle/>
        <a:p>
          <a:endParaRPr lang="en-US">
            <a:solidFill>
              <a:schemeClr val="tx1"/>
            </a:solidFill>
          </a:endParaRPr>
        </a:p>
      </dgm:t>
    </dgm:pt>
    <dgm:pt modelId="{A11BC727-5AFA-467E-A667-49667A376AEB}">
      <dgm:prSet/>
      <dgm:spPr/>
      <dgm:t>
        <a:bodyPr/>
        <a:lstStyle/>
        <a:p>
          <a:r>
            <a:rPr lang="sr-Cyrl-CS" smtClean="0">
              <a:solidFill>
                <a:schemeClr val="tx1"/>
              </a:solidFill>
              <a:latin typeface="Times New Roman" panose="02020603050405020304" pitchFamily="18" charset="0"/>
              <a:cs typeface="Times New Roman" panose="02020603050405020304" pitchFamily="18" charset="0"/>
            </a:rPr>
            <a:t>Биолошка својства</a:t>
          </a:r>
          <a:endParaRPr lang="en-US" dirty="0">
            <a:solidFill>
              <a:schemeClr val="tx1"/>
            </a:solidFill>
            <a:latin typeface="Times New Roman" panose="02020603050405020304" pitchFamily="18" charset="0"/>
            <a:cs typeface="Times New Roman" panose="02020603050405020304" pitchFamily="18" charset="0"/>
          </a:endParaRPr>
        </a:p>
      </dgm:t>
    </dgm:pt>
    <dgm:pt modelId="{0F21677A-5360-4BE7-91D1-9E73E3C03605}" type="parTrans" cxnId="{7F02345D-884C-4540-92EC-BB157CB87CED}">
      <dgm:prSet/>
      <dgm:spPr/>
      <dgm:t>
        <a:bodyPr/>
        <a:lstStyle/>
        <a:p>
          <a:endParaRPr lang="en-US">
            <a:solidFill>
              <a:schemeClr val="tx1"/>
            </a:solidFill>
          </a:endParaRPr>
        </a:p>
      </dgm:t>
    </dgm:pt>
    <dgm:pt modelId="{D6534011-E2EB-40B8-BA34-AC0AD091B97D}" type="sibTrans" cxnId="{7F02345D-884C-4540-92EC-BB157CB87CED}">
      <dgm:prSet/>
      <dgm:spPr/>
      <dgm:t>
        <a:bodyPr/>
        <a:lstStyle/>
        <a:p>
          <a:endParaRPr lang="en-US">
            <a:solidFill>
              <a:schemeClr val="tx1"/>
            </a:solidFill>
          </a:endParaRPr>
        </a:p>
      </dgm:t>
    </dgm:pt>
    <dgm:pt modelId="{CC660F61-9DBC-46A2-B8FB-5B251328BC4C}" type="pres">
      <dgm:prSet presAssocID="{339CD0A0-31E1-4E6D-9ADA-72F0F450ECD5}" presName="mainComposite" presStyleCnt="0">
        <dgm:presLayoutVars>
          <dgm:chPref val="1"/>
          <dgm:dir/>
          <dgm:animOne val="branch"/>
          <dgm:animLvl val="lvl"/>
          <dgm:resizeHandles val="exact"/>
        </dgm:presLayoutVars>
      </dgm:prSet>
      <dgm:spPr/>
      <dgm:t>
        <a:bodyPr/>
        <a:lstStyle/>
        <a:p>
          <a:endParaRPr lang="en-US"/>
        </a:p>
      </dgm:t>
    </dgm:pt>
    <dgm:pt modelId="{1B3F06F3-177C-4628-A228-7CFC23DE4EFC}" type="pres">
      <dgm:prSet presAssocID="{339CD0A0-31E1-4E6D-9ADA-72F0F450ECD5}" presName="hierFlow" presStyleCnt="0"/>
      <dgm:spPr/>
      <dgm:t>
        <a:bodyPr/>
        <a:lstStyle/>
        <a:p>
          <a:endParaRPr lang="en-US"/>
        </a:p>
      </dgm:t>
    </dgm:pt>
    <dgm:pt modelId="{906D3D84-69FE-4095-8F3D-F06CDF687D5A}" type="pres">
      <dgm:prSet presAssocID="{339CD0A0-31E1-4E6D-9ADA-72F0F450ECD5}" presName="hierChild1" presStyleCnt="0">
        <dgm:presLayoutVars>
          <dgm:chPref val="1"/>
          <dgm:animOne val="branch"/>
          <dgm:animLvl val="lvl"/>
        </dgm:presLayoutVars>
      </dgm:prSet>
      <dgm:spPr/>
      <dgm:t>
        <a:bodyPr/>
        <a:lstStyle/>
        <a:p>
          <a:endParaRPr lang="en-US"/>
        </a:p>
      </dgm:t>
    </dgm:pt>
    <dgm:pt modelId="{5FE85F79-F03C-46FD-815A-983F1B6E12C6}" type="pres">
      <dgm:prSet presAssocID="{E263F214-205F-407F-A3E6-BB011DD10F3D}" presName="Name17" presStyleCnt="0"/>
      <dgm:spPr/>
      <dgm:t>
        <a:bodyPr/>
        <a:lstStyle/>
        <a:p>
          <a:endParaRPr lang="en-US"/>
        </a:p>
      </dgm:t>
    </dgm:pt>
    <dgm:pt modelId="{8431335A-B19D-43D5-8B21-93BF07C300CB}" type="pres">
      <dgm:prSet presAssocID="{E263F214-205F-407F-A3E6-BB011DD10F3D}" presName="level1Shape" presStyleLbl="node0" presStyleIdx="0" presStyleCnt="1">
        <dgm:presLayoutVars>
          <dgm:chPref val="3"/>
        </dgm:presLayoutVars>
      </dgm:prSet>
      <dgm:spPr/>
      <dgm:t>
        <a:bodyPr/>
        <a:lstStyle/>
        <a:p>
          <a:endParaRPr lang="en-US"/>
        </a:p>
      </dgm:t>
    </dgm:pt>
    <dgm:pt modelId="{4954AC85-179C-4924-BD0A-27318D6C4FC6}" type="pres">
      <dgm:prSet presAssocID="{E263F214-205F-407F-A3E6-BB011DD10F3D}" presName="hierChild2" presStyleCnt="0"/>
      <dgm:spPr/>
      <dgm:t>
        <a:bodyPr/>
        <a:lstStyle/>
        <a:p>
          <a:endParaRPr lang="en-US"/>
        </a:p>
      </dgm:t>
    </dgm:pt>
    <dgm:pt modelId="{8224E6D7-EDA6-4687-B5E1-6D301384E3FE}" type="pres">
      <dgm:prSet presAssocID="{7D2C72D7-039E-47FE-8CFB-03BEC48D7329}" presName="Name25" presStyleLbl="parChTrans1D2" presStyleIdx="0" presStyleCnt="3"/>
      <dgm:spPr/>
      <dgm:t>
        <a:bodyPr/>
        <a:lstStyle/>
        <a:p>
          <a:endParaRPr lang="en-US"/>
        </a:p>
      </dgm:t>
    </dgm:pt>
    <dgm:pt modelId="{AF26BB61-B6BB-4990-B056-5814DBC30632}" type="pres">
      <dgm:prSet presAssocID="{7D2C72D7-039E-47FE-8CFB-03BEC48D7329}" presName="connTx" presStyleLbl="parChTrans1D2" presStyleIdx="0" presStyleCnt="3"/>
      <dgm:spPr/>
      <dgm:t>
        <a:bodyPr/>
        <a:lstStyle/>
        <a:p>
          <a:endParaRPr lang="en-US"/>
        </a:p>
      </dgm:t>
    </dgm:pt>
    <dgm:pt modelId="{A3ED5748-B034-4549-87B4-BD31C11C6FF7}" type="pres">
      <dgm:prSet presAssocID="{6BEBC01F-CC36-4130-A649-79567173BDB5}" presName="Name30" presStyleCnt="0"/>
      <dgm:spPr/>
      <dgm:t>
        <a:bodyPr/>
        <a:lstStyle/>
        <a:p>
          <a:endParaRPr lang="en-US"/>
        </a:p>
      </dgm:t>
    </dgm:pt>
    <dgm:pt modelId="{1D08295E-9B76-40E7-9D6A-FD3F857D434D}" type="pres">
      <dgm:prSet presAssocID="{6BEBC01F-CC36-4130-A649-79567173BDB5}" presName="level2Shape" presStyleLbl="node2" presStyleIdx="0" presStyleCnt="3" custScaleX="122357" custScaleY="54518"/>
      <dgm:spPr/>
      <dgm:t>
        <a:bodyPr/>
        <a:lstStyle/>
        <a:p>
          <a:endParaRPr lang="en-US"/>
        </a:p>
      </dgm:t>
    </dgm:pt>
    <dgm:pt modelId="{44A07C7F-3B5B-4E99-9346-1DDFE9188CE7}" type="pres">
      <dgm:prSet presAssocID="{6BEBC01F-CC36-4130-A649-79567173BDB5}" presName="hierChild3" presStyleCnt="0"/>
      <dgm:spPr/>
      <dgm:t>
        <a:bodyPr/>
        <a:lstStyle/>
        <a:p>
          <a:endParaRPr lang="en-US"/>
        </a:p>
      </dgm:t>
    </dgm:pt>
    <dgm:pt modelId="{23374BB8-0C64-47EF-8FA9-7F4D83FAD698}" type="pres">
      <dgm:prSet presAssocID="{4B86850A-62A0-49DD-985D-24F8FCCF5628}" presName="Name25" presStyleLbl="parChTrans1D2" presStyleIdx="1" presStyleCnt="3"/>
      <dgm:spPr/>
      <dgm:t>
        <a:bodyPr/>
        <a:lstStyle/>
        <a:p>
          <a:endParaRPr lang="en-US"/>
        </a:p>
      </dgm:t>
    </dgm:pt>
    <dgm:pt modelId="{98BBD8D8-284A-4EA9-A6CC-411202D886CF}" type="pres">
      <dgm:prSet presAssocID="{4B86850A-62A0-49DD-985D-24F8FCCF5628}" presName="connTx" presStyleLbl="parChTrans1D2" presStyleIdx="1" presStyleCnt="3"/>
      <dgm:spPr/>
      <dgm:t>
        <a:bodyPr/>
        <a:lstStyle/>
        <a:p>
          <a:endParaRPr lang="en-US"/>
        </a:p>
      </dgm:t>
    </dgm:pt>
    <dgm:pt modelId="{485A7DF5-97FF-432D-9FA3-59755B0204BD}" type="pres">
      <dgm:prSet presAssocID="{BA12FEDA-1374-4FEA-A8B6-54123C6F6AC9}" presName="Name30" presStyleCnt="0"/>
      <dgm:spPr/>
      <dgm:t>
        <a:bodyPr/>
        <a:lstStyle/>
        <a:p>
          <a:endParaRPr lang="en-US"/>
        </a:p>
      </dgm:t>
    </dgm:pt>
    <dgm:pt modelId="{B7174C76-B0EA-4255-9587-A7F0AD55D551}" type="pres">
      <dgm:prSet presAssocID="{BA12FEDA-1374-4FEA-A8B6-54123C6F6AC9}" presName="level2Shape" presStyleLbl="node2" presStyleIdx="1" presStyleCnt="3" custScaleX="122357" custScaleY="48994" custLinFactNeighborX="510" custLinFactNeighborY="5071"/>
      <dgm:spPr/>
      <dgm:t>
        <a:bodyPr/>
        <a:lstStyle/>
        <a:p>
          <a:endParaRPr lang="en-US"/>
        </a:p>
      </dgm:t>
    </dgm:pt>
    <dgm:pt modelId="{85BCC020-E4EC-455A-936D-AAD02C3102BF}" type="pres">
      <dgm:prSet presAssocID="{BA12FEDA-1374-4FEA-A8B6-54123C6F6AC9}" presName="hierChild3" presStyleCnt="0"/>
      <dgm:spPr/>
      <dgm:t>
        <a:bodyPr/>
        <a:lstStyle/>
        <a:p>
          <a:endParaRPr lang="en-US"/>
        </a:p>
      </dgm:t>
    </dgm:pt>
    <dgm:pt modelId="{EE2D46D6-A5E3-4E75-8A8F-8F61B67B419F}" type="pres">
      <dgm:prSet presAssocID="{0F21677A-5360-4BE7-91D1-9E73E3C03605}" presName="Name25" presStyleLbl="parChTrans1D2" presStyleIdx="2" presStyleCnt="3"/>
      <dgm:spPr/>
      <dgm:t>
        <a:bodyPr/>
        <a:lstStyle/>
        <a:p>
          <a:endParaRPr lang="en-US"/>
        </a:p>
      </dgm:t>
    </dgm:pt>
    <dgm:pt modelId="{20E0BA48-5EB5-4824-B2F3-22A662EB94C3}" type="pres">
      <dgm:prSet presAssocID="{0F21677A-5360-4BE7-91D1-9E73E3C03605}" presName="connTx" presStyleLbl="parChTrans1D2" presStyleIdx="2" presStyleCnt="3"/>
      <dgm:spPr/>
      <dgm:t>
        <a:bodyPr/>
        <a:lstStyle/>
        <a:p>
          <a:endParaRPr lang="en-US"/>
        </a:p>
      </dgm:t>
    </dgm:pt>
    <dgm:pt modelId="{F335D4D2-394D-4356-9236-2855EDEE2E5A}" type="pres">
      <dgm:prSet presAssocID="{A11BC727-5AFA-467E-A667-49667A376AEB}" presName="Name30" presStyleCnt="0"/>
      <dgm:spPr/>
      <dgm:t>
        <a:bodyPr/>
        <a:lstStyle/>
        <a:p>
          <a:endParaRPr lang="en-US"/>
        </a:p>
      </dgm:t>
    </dgm:pt>
    <dgm:pt modelId="{00F3F5B8-3147-45F0-B577-612DDFFB9554}" type="pres">
      <dgm:prSet presAssocID="{A11BC727-5AFA-467E-A667-49667A376AEB}" presName="level2Shape" presStyleLbl="node2" presStyleIdx="2" presStyleCnt="3" custScaleX="122957" custScaleY="53083" custLinFactNeighborX="210" custLinFactNeighborY="14328"/>
      <dgm:spPr/>
      <dgm:t>
        <a:bodyPr/>
        <a:lstStyle/>
        <a:p>
          <a:endParaRPr lang="en-US"/>
        </a:p>
      </dgm:t>
    </dgm:pt>
    <dgm:pt modelId="{35469671-3EC5-4B1A-91CB-856753B4CFC9}" type="pres">
      <dgm:prSet presAssocID="{A11BC727-5AFA-467E-A667-49667A376AEB}" presName="hierChild3" presStyleCnt="0"/>
      <dgm:spPr/>
      <dgm:t>
        <a:bodyPr/>
        <a:lstStyle/>
        <a:p>
          <a:endParaRPr lang="en-US"/>
        </a:p>
      </dgm:t>
    </dgm:pt>
    <dgm:pt modelId="{6A2D52D1-9D1D-4542-8893-C60C0C8538AF}" type="pres">
      <dgm:prSet presAssocID="{339CD0A0-31E1-4E6D-9ADA-72F0F450ECD5}" presName="bgShapesFlow" presStyleCnt="0"/>
      <dgm:spPr/>
      <dgm:t>
        <a:bodyPr/>
        <a:lstStyle/>
        <a:p>
          <a:endParaRPr lang="en-US"/>
        </a:p>
      </dgm:t>
    </dgm:pt>
  </dgm:ptLst>
  <dgm:cxnLst>
    <dgm:cxn modelId="{8785D6C4-EAEF-4CF4-8FFB-C63375760FC7}" type="presOf" srcId="{0F21677A-5360-4BE7-91D1-9E73E3C03605}" destId="{EE2D46D6-A5E3-4E75-8A8F-8F61B67B419F}" srcOrd="0" destOrd="0" presId="urn:microsoft.com/office/officeart/2005/8/layout/hierarchy5"/>
    <dgm:cxn modelId="{D83D4064-F21A-43E6-9937-A63ABE8E0692}" type="presOf" srcId="{6BEBC01F-CC36-4130-A649-79567173BDB5}" destId="{1D08295E-9B76-40E7-9D6A-FD3F857D434D}" srcOrd="0" destOrd="0" presId="urn:microsoft.com/office/officeart/2005/8/layout/hierarchy5"/>
    <dgm:cxn modelId="{59EB40BE-4C7F-4BB0-A1A5-FF6B9DFBCE0B}" type="presOf" srcId="{0F21677A-5360-4BE7-91D1-9E73E3C03605}" destId="{20E0BA48-5EB5-4824-B2F3-22A662EB94C3}" srcOrd="1" destOrd="0" presId="urn:microsoft.com/office/officeart/2005/8/layout/hierarchy5"/>
    <dgm:cxn modelId="{C30BB860-F284-4B0F-B19A-A562F6F77E03}" type="presOf" srcId="{E263F214-205F-407F-A3E6-BB011DD10F3D}" destId="{8431335A-B19D-43D5-8B21-93BF07C300CB}" srcOrd="0" destOrd="0" presId="urn:microsoft.com/office/officeart/2005/8/layout/hierarchy5"/>
    <dgm:cxn modelId="{27D53686-A6C7-4F95-BA8B-DCFD36AD171E}" srcId="{E263F214-205F-407F-A3E6-BB011DD10F3D}" destId="{BA12FEDA-1374-4FEA-A8B6-54123C6F6AC9}" srcOrd="1" destOrd="0" parTransId="{4B86850A-62A0-49DD-985D-24F8FCCF5628}" sibTransId="{18E0E3C2-5CE2-4520-BE93-4F2C5B992A05}"/>
    <dgm:cxn modelId="{D9725C53-FA78-4B1A-B006-2AFDDF1C1C3D}" srcId="{339CD0A0-31E1-4E6D-9ADA-72F0F450ECD5}" destId="{E263F214-205F-407F-A3E6-BB011DD10F3D}" srcOrd="0" destOrd="0" parTransId="{D63D9535-B207-4160-A60F-03DC8612BB53}" sibTransId="{5ECC5254-71F5-47A4-A823-E3307AACCC09}"/>
    <dgm:cxn modelId="{E02A1CC0-18D1-4CC5-BB35-DA6D578E3235}" type="presOf" srcId="{4B86850A-62A0-49DD-985D-24F8FCCF5628}" destId="{23374BB8-0C64-47EF-8FA9-7F4D83FAD698}" srcOrd="0" destOrd="0" presId="urn:microsoft.com/office/officeart/2005/8/layout/hierarchy5"/>
    <dgm:cxn modelId="{7F02345D-884C-4540-92EC-BB157CB87CED}" srcId="{E263F214-205F-407F-A3E6-BB011DD10F3D}" destId="{A11BC727-5AFA-467E-A667-49667A376AEB}" srcOrd="2" destOrd="0" parTransId="{0F21677A-5360-4BE7-91D1-9E73E3C03605}" sibTransId="{D6534011-E2EB-40B8-BA34-AC0AD091B97D}"/>
    <dgm:cxn modelId="{0FDA4B93-6900-4CF7-9585-301C82DEC24D}" type="presOf" srcId="{A11BC727-5AFA-467E-A667-49667A376AEB}" destId="{00F3F5B8-3147-45F0-B577-612DDFFB9554}" srcOrd="0" destOrd="0" presId="urn:microsoft.com/office/officeart/2005/8/layout/hierarchy5"/>
    <dgm:cxn modelId="{116BD9A1-53B1-4858-A2CE-5D5DE80F2505}" type="presOf" srcId="{339CD0A0-31E1-4E6D-9ADA-72F0F450ECD5}" destId="{CC660F61-9DBC-46A2-B8FB-5B251328BC4C}" srcOrd="0" destOrd="0" presId="urn:microsoft.com/office/officeart/2005/8/layout/hierarchy5"/>
    <dgm:cxn modelId="{9C7D11E4-433F-4CB6-92F2-F0A9DF0FB872}" srcId="{E263F214-205F-407F-A3E6-BB011DD10F3D}" destId="{6BEBC01F-CC36-4130-A649-79567173BDB5}" srcOrd="0" destOrd="0" parTransId="{7D2C72D7-039E-47FE-8CFB-03BEC48D7329}" sibTransId="{3650844B-8CCB-4FC1-B772-2EAED15D7A10}"/>
    <dgm:cxn modelId="{28C968B4-2882-48F9-8E5F-534F77CAFD66}" type="presOf" srcId="{4B86850A-62A0-49DD-985D-24F8FCCF5628}" destId="{98BBD8D8-284A-4EA9-A6CC-411202D886CF}" srcOrd="1" destOrd="0" presId="urn:microsoft.com/office/officeart/2005/8/layout/hierarchy5"/>
    <dgm:cxn modelId="{AD438E7E-969C-4A9C-A39F-B0E28F1BCD7A}" type="presOf" srcId="{BA12FEDA-1374-4FEA-A8B6-54123C6F6AC9}" destId="{B7174C76-B0EA-4255-9587-A7F0AD55D551}" srcOrd="0" destOrd="0" presId="urn:microsoft.com/office/officeart/2005/8/layout/hierarchy5"/>
    <dgm:cxn modelId="{975027AB-20C6-4B63-BFB2-CCD165C77CA9}" type="presOf" srcId="{7D2C72D7-039E-47FE-8CFB-03BEC48D7329}" destId="{AF26BB61-B6BB-4990-B056-5814DBC30632}" srcOrd="1" destOrd="0" presId="urn:microsoft.com/office/officeart/2005/8/layout/hierarchy5"/>
    <dgm:cxn modelId="{D3869A5C-69BD-4AF3-93DD-FBAB40E565DC}" type="presOf" srcId="{7D2C72D7-039E-47FE-8CFB-03BEC48D7329}" destId="{8224E6D7-EDA6-4687-B5E1-6D301384E3FE}" srcOrd="0" destOrd="0" presId="urn:microsoft.com/office/officeart/2005/8/layout/hierarchy5"/>
    <dgm:cxn modelId="{E9F0672B-C871-4E38-936D-54BDBB4AFA82}" type="presParOf" srcId="{CC660F61-9DBC-46A2-B8FB-5B251328BC4C}" destId="{1B3F06F3-177C-4628-A228-7CFC23DE4EFC}" srcOrd="0" destOrd="0" presId="urn:microsoft.com/office/officeart/2005/8/layout/hierarchy5"/>
    <dgm:cxn modelId="{4832A7E2-8AC0-41E1-A2D7-55A44EF96A57}" type="presParOf" srcId="{1B3F06F3-177C-4628-A228-7CFC23DE4EFC}" destId="{906D3D84-69FE-4095-8F3D-F06CDF687D5A}" srcOrd="0" destOrd="0" presId="urn:microsoft.com/office/officeart/2005/8/layout/hierarchy5"/>
    <dgm:cxn modelId="{E288D2B3-3056-444A-9BB2-0D29C8B69864}" type="presParOf" srcId="{906D3D84-69FE-4095-8F3D-F06CDF687D5A}" destId="{5FE85F79-F03C-46FD-815A-983F1B6E12C6}" srcOrd="0" destOrd="0" presId="urn:microsoft.com/office/officeart/2005/8/layout/hierarchy5"/>
    <dgm:cxn modelId="{727BED6E-946A-492A-AFDB-FCD295160C6C}" type="presParOf" srcId="{5FE85F79-F03C-46FD-815A-983F1B6E12C6}" destId="{8431335A-B19D-43D5-8B21-93BF07C300CB}" srcOrd="0" destOrd="0" presId="urn:microsoft.com/office/officeart/2005/8/layout/hierarchy5"/>
    <dgm:cxn modelId="{7614C65A-75B9-407A-ACD1-8743B36394BE}" type="presParOf" srcId="{5FE85F79-F03C-46FD-815A-983F1B6E12C6}" destId="{4954AC85-179C-4924-BD0A-27318D6C4FC6}" srcOrd="1" destOrd="0" presId="urn:microsoft.com/office/officeart/2005/8/layout/hierarchy5"/>
    <dgm:cxn modelId="{AD519ABA-540B-4ECA-BE0B-B227F4D4E8C7}" type="presParOf" srcId="{4954AC85-179C-4924-BD0A-27318D6C4FC6}" destId="{8224E6D7-EDA6-4687-B5E1-6D301384E3FE}" srcOrd="0" destOrd="0" presId="urn:microsoft.com/office/officeart/2005/8/layout/hierarchy5"/>
    <dgm:cxn modelId="{C1BD5A23-5C42-4BD6-A421-3342A5DFD58A}" type="presParOf" srcId="{8224E6D7-EDA6-4687-B5E1-6D301384E3FE}" destId="{AF26BB61-B6BB-4990-B056-5814DBC30632}" srcOrd="0" destOrd="0" presId="urn:microsoft.com/office/officeart/2005/8/layout/hierarchy5"/>
    <dgm:cxn modelId="{AE6EC47C-F795-4882-96CA-978FDC718B1A}" type="presParOf" srcId="{4954AC85-179C-4924-BD0A-27318D6C4FC6}" destId="{A3ED5748-B034-4549-87B4-BD31C11C6FF7}" srcOrd="1" destOrd="0" presId="urn:microsoft.com/office/officeart/2005/8/layout/hierarchy5"/>
    <dgm:cxn modelId="{44F17963-7F13-420B-9EEA-84FA027D8A80}" type="presParOf" srcId="{A3ED5748-B034-4549-87B4-BD31C11C6FF7}" destId="{1D08295E-9B76-40E7-9D6A-FD3F857D434D}" srcOrd="0" destOrd="0" presId="urn:microsoft.com/office/officeart/2005/8/layout/hierarchy5"/>
    <dgm:cxn modelId="{02FC1AA6-A41B-4D37-B8FD-3B3B2AC6B6AF}" type="presParOf" srcId="{A3ED5748-B034-4549-87B4-BD31C11C6FF7}" destId="{44A07C7F-3B5B-4E99-9346-1DDFE9188CE7}" srcOrd="1" destOrd="0" presId="urn:microsoft.com/office/officeart/2005/8/layout/hierarchy5"/>
    <dgm:cxn modelId="{BF4C7D3A-6436-4C6E-8F9D-13148FC5DD62}" type="presParOf" srcId="{4954AC85-179C-4924-BD0A-27318D6C4FC6}" destId="{23374BB8-0C64-47EF-8FA9-7F4D83FAD698}" srcOrd="2" destOrd="0" presId="urn:microsoft.com/office/officeart/2005/8/layout/hierarchy5"/>
    <dgm:cxn modelId="{11717E80-1317-49AE-BAD1-613918A859A6}" type="presParOf" srcId="{23374BB8-0C64-47EF-8FA9-7F4D83FAD698}" destId="{98BBD8D8-284A-4EA9-A6CC-411202D886CF}" srcOrd="0" destOrd="0" presId="urn:microsoft.com/office/officeart/2005/8/layout/hierarchy5"/>
    <dgm:cxn modelId="{73B1C0B8-EF54-4056-9E81-55732F643F5F}" type="presParOf" srcId="{4954AC85-179C-4924-BD0A-27318D6C4FC6}" destId="{485A7DF5-97FF-432D-9FA3-59755B0204BD}" srcOrd="3" destOrd="0" presId="urn:microsoft.com/office/officeart/2005/8/layout/hierarchy5"/>
    <dgm:cxn modelId="{F4BF169C-EF29-4C02-85BA-7F60276F0E91}" type="presParOf" srcId="{485A7DF5-97FF-432D-9FA3-59755B0204BD}" destId="{B7174C76-B0EA-4255-9587-A7F0AD55D551}" srcOrd="0" destOrd="0" presId="urn:microsoft.com/office/officeart/2005/8/layout/hierarchy5"/>
    <dgm:cxn modelId="{A6022D23-C5A2-4C36-A761-3612991D35E0}" type="presParOf" srcId="{485A7DF5-97FF-432D-9FA3-59755B0204BD}" destId="{85BCC020-E4EC-455A-936D-AAD02C3102BF}" srcOrd="1" destOrd="0" presId="urn:microsoft.com/office/officeart/2005/8/layout/hierarchy5"/>
    <dgm:cxn modelId="{DB44D676-149A-45AF-9447-B8B7C1B4CEE4}" type="presParOf" srcId="{4954AC85-179C-4924-BD0A-27318D6C4FC6}" destId="{EE2D46D6-A5E3-4E75-8A8F-8F61B67B419F}" srcOrd="4" destOrd="0" presId="urn:microsoft.com/office/officeart/2005/8/layout/hierarchy5"/>
    <dgm:cxn modelId="{20687604-2F34-4ABC-85B2-BA2CA92A3A73}" type="presParOf" srcId="{EE2D46D6-A5E3-4E75-8A8F-8F61B67B419F}" destId="{20E0BA48-5EB5-4824-B2F3-22A662EB94C3}" srcOrd="0" destOrd="0" presId="urn:microsoft.com/office/officeart/2005/8/layout/hierarchy5"/>
    <dgm:cxn modelId="{79C8F9BD-ACD1-469C-9D2D-AD575838B69C}" type="presParOf" srcId="{4954AC85-179C-4924-BD0A-27318D6C4FC6}" destId="{F335D4D2-394D-4356-9236-2855EDEE2E5A}" srcOrd="5" destOrd="0" presId="urn:microsoft.com/office/officeart/2005/8/layout/hierarchy5"/>
    <dgm:cxn modelId="{F7948F9A-CDC3-4DA1-B446-6720EE4C441E}" type="presParOf" srcId="{F335D4D2-394D-4356-9236-2855EDEE2E5A}" destId="{00F3F5B8-3147-45F0-B577-612DDFFB9554}" srcOrd="0" destOrd="0" presId="urn:microsoft.com/office/officeart/2005/8/layout/hierarchy5"/>
    <dgm:cxn modelId="{07C70B92-1E80-4D21-A5F6-C61FA72C5152}" type="presParOf" srcId="{F335D4D2-394D-4356-9236-2855EDEE2E5A}" destId="{35469671-3EC5-4B1A-91CB-856753B4CFC9}" srcOrd="1" destOrd="0" presId="urn:microsoft.com/office/officeart/2005/8/layout/hierarchy5"/>
    <dgm:cxn modelId="{89B3561F-FDD1-4DD0-A961-205B4DD665DD}" type="presParOf" srcId="{CC660F61-9DBC-46A2-B8FB-5B251328BC4C}" destId="{6A2D52D1-9D1D-4542-8893-C60C0C8538AF}" srcOrd="1" destOrd="0" presId="urn:microsoft.com/office/officeart/2005/8/layout/hierarchy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31335A-B19D-43D5-8B21-93BF07C300CB}">
      <dsp:nvSpPr>
        <dsp:cNvPr id="0" name=""/>
        <dsp:cNvSpPr/>
      </dsp:nvSpPr>
      <dsp:spPr>
        <a:xfrm>
          <a:off x="205" y="1120712"/>
          <a:ext cx="2573934" cy="1286967"/>
        </a:xfrm>
        <a:prstGeom prst="roundRect">
          <a:avLst>
            <a:gd name="adj" fmla="val 10000"/>
          </a:avLst>
        </a:prstGeom>
        <a:gradFill rotWithShape="0">
          <a:gsLst>
            <a:gs pos="0">
              <a:schemeClr val="accent3">
                <a:alpha val="80000"/>
                <a:hueOff val="0"/>
                <a:satOff val="0"/>
                <a:lumOff val="0"/>
                <a:alphaOff val="0"/>
                <a:tint val="98000"/>
                <a:shade val="25000"/>
                <a:satMod val="250000"/>
              </a:schemeClr>
            </a:gs>
            <a:gs pos="68000">
              <a:schemeClr val="accent3">
                <a:alpha val="80000"/>
                <a:hueOff val="0"/>
                <a:satOff val="0"/>
                <a:lumOff val="0"/>
                <a:alphaOff val="0"/>
                <a:tint val="86000"/>
                <a:satMod val="115000"/>
              </a:schemeClr>
            </a:gs>
            <a:gs pos="100000">
              <a:schemeClr val="accent3">
                <a:alpha val="8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alpha val="80000"/>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sr-Cyrl-CS" sz="2600" b="1" kern="1200" smtClean="0">
              <a:solidFill>
                <a:schemeClr val="tx1"/>
              </a:solidFill>
              <a:latin typeface="Times New Roman" panose="02020603050405020304" pitchFamily="18" charset="0"/>
              <a:cs typeface="Times New Roman" panose="02020603050405020304" pitchFamily="18" charset="0"/>
            </a:rPr>
            <a:t>Лабораторијска испитивања</a:t>
          </a:r>
          <a:endParaRPr lang="en-US" sz="2600" kern="1200" dirty="0">
            <a:solidFill>
              <a:schemeClr val="tx1"/>
            </a:solidFill>
          </a:endParaRPr>
        </a:p>
      </dsp:txBody>
      <dsp:txXfrm>
        <a:off x="205" y="1120712"/>
        <a:ext cx="2573934" cy="1286967"/>
      </dsp:txXfrm>
    </dsp:sp>
    <dsp:sp modelId="{8224E6D7-EDA6-4687-B5E1-6D301384E3FE}">
      <dsp:nvSpPr>
        <dsp:cNvPr id="0" name=""/>
        <dsp:cNvSpPr/>
      </dsp:nvSpPr>
      <dsp:spPr>
        <a:xfrm rot="19227658">
          <a:off x="2421405" y="1306421"/>
          <a:ext cx="1335043" cy="65654"/>
        </a:xfrm>
        <a:custGeom>
          <a:avLst/>
          <a:gdLst/>
          <a:ahLst/>
          <a:cxnLst/>
          <a:rect l="0" t="0" r="0" b="0"/>
          <a:pathLst>
            <a:path>
              <a:moveTo>
                <a:pt x="0" y="32827"/>
              </a:moveTo>
              <a:lnTo>
                <a:pt x="1335043" y="32827"/>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rot="19227658">
        <a:off x="3055550" y="1305872"/>
        <a:ext cx="66752" cy="66752"/>
      </dsp:txXfrm>
    </dsp:sp>
    <dsp:sp modelId="{1D08295E-9B76-40E7-9D6A-FD3F857D434D}">
      <dsp:nvSpPr>
        <dsp:cNvPr id="0" name=""/>
        <dsp:cNvSpPr/>
      </dsp:nvSpPr>
      <dsp:spPr>
        <a:xfrm>
          <a:off x="3603713" y="563487"/>
          <a:ext cx="3149388" cy="701628"/>
        </a:xfrm>
        <a:prstGeom prst="roundRect">
          <a:avLst>
            <a:gd name="adj" fmla="val 10000"/>
          </a:avLst>
        </a:prstGeom>
        <a:gradFill rotWithShape="0">
          <a:gsLst>
            <a:gs pos="0">
              <a:schemeClr val="accent3">
                <a:alpha val="70000"/>
                <a:hueOff val="0"/>
                <a:satOff val="0"/>
                <a:lumOff val="0"/>
                <a:alphaOff val="0"/>
                <a:tint val="98000"/>
                <a:shade val="25000"/>
                <a:satMod val="250000"/>
              </a:schemeClr>
            </a:gs>
            <a:gs pos="68000">
              <a:schemeClr val="accent3">
                <a:alpha val="70000"/>
                <a:hueOff val="0"/>
                <a:satOff val="0"/>
                <a:lumOff val="0"/>
                <a:alphaOff val="0"/>
                <a:tint val="86000"/>
                <a:satMod val="115000"/>
              </a:schemeClr>
            </a:gs>
            <a:gs pos="100000">
              <a:schemeClr val="accent3">
                <a:alpha val="7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alpha val="70000"/>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sr-Cyrl-CS" sz="2600" kern="1200" smtClean="0">
              <a:solidFill>
                <a:schemeClr val="tx1"/>
              </a:solidFill>
              <a:latin typeface="Times New Roman" panose="02020603050405020304" pitchFamily="18" charset="0"/>
              <a:cs typeface="Times New Roman" panose="02020603050405020304" pitchFamily="18" charset="0"/>
            </a:rPr>
            <a:t>Физичка својства</a:t>
          </a:r>
          <a:endParaRPr lang="en-US" sz="2600" kern="1200" dirty="0">
            <a:solidFill>
              <a:schemeClr val="tx1"/>
            </a:solidFill>
          </a:endParaRPr>
        </a:p>
      </dsp:txBody>
      <dsp:txXfrm>
        <a:off x="3603713" y="563487"/>
        <a:ext cx="3149388" cy="701628"/>
      </dsp:txXfrm>
    </dsp:sp>
    <dsp:sp modelId="{23374BB8-0C64-47EF-8FA9-7F4D83FAD698}">
      <dsp:nvSpPr>
        <dsp:cNvPr id="0" name=""/>
        <dsp:cNvSpPr/>
      </dsp:nvSpPr>
      <dsp:spPr>
        <a:xfrm rot="245194">
          <a:off x="2572811" y="1768616"/>
          <a:ext cx="1045358" cy="65654"/>
        </a:xfrm>
        <a:custGeom>
          <a:avLst/>
          <a:gdLst/>
          <a:ahLst/>
          <a:cxnLst/>
          <a:rect l="0" t="0" r="0" b="0"/>
          <a:pathLst>
            <a:path>
              <a:moveTo>
                <a:pt x="0" y="32827"/>
              </a:moveTo>
              <a:lnTo>
                <a:pt x="1045358" y="32827"/>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rot="245194">
        <a:off x="3069356" y="1775310"/>
        <a:ext cx="52267" cy="52267"/>
      </dsp:txXfrm>
    </dsp:sp>
    <dsp:sp modelId="{B7174C76-B0EA-4255-9587-A7F0AD55D551}">
      <dsp:nvSpPr>
        <dsp:cNvPr id="0" name=""/>
        <dsp:cNvSpPr/>
      </dsp:nvSpPr>
      <dsp:spPr>
        <a:xfrm>
          <a:off x="3616840" y="1523423"/>
          <a:ext cx="3149388" cy="630536"/>
        </a:xfrm>
        <a:prstGeom prst="roundRect">
          <a:avLst>
            <a:gd name="adj" fmla="val 10000"/>
          </a:avLst>
        </a:prstGeom>
        <a:gradFill rotWithShape="0">
          <a:gsLst>
            <a:gs pos="0">
              <a:schemeClr val="accent3">
                <a:alpha val="70000"/>
                <a:hueOff val="0"/>
                <a:satOff val="0"/>
                <a:lumOff val="0"/>
                <a:alphaOff val="0"/>
                <a:tint val="98000"/>
                <a:shade val="25000"/>
                <a:satMod val="250000"/>
              </a:schemeClr>
            </a:gs>
            <a:gs pos="68000">
              <a:schemeClr val="accent3">
                <a:alpha val="70000"/>
                <a:hueOff val="0"/>
                <a:satOff val="0"/>
                <a:lumOff val="0"/>
                <a:alphaOff val="0"/>
                <a:tint val="86000"/>
                <a:satMod val="115000"/>
              </a:schemeClr>
            </a:gs>
            <a:gs pos="100000">
              <a:schemeClr val="accent3">
                <a:alpha val="7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alpha val="70000"/>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sr-Cyrl-CS" sz="2600" kern="1200" smtClean="0">
              <a:solidFill>
                <a:schemeClr val="tx1"/>
              </a:solidFill>
              <a:latin typeface="Times New Roman" panose="02020603050405020304" pitchFamily="18" charset="0"/>
              <a:cs typeface="Times New Roman" panose="02020603050405020304" pitchFamily="18" charset="0"/>
            </a:rPr>
            <a:t>Хемијска својства</a:t>
          </a:r>
          <a:endParaRPr lang="en-US" sz="2600" kern="1200" dirty="0">
            <a:solidFill>
              <a:schemeClr val="tx1"/>
            </a:solidFill>
          </a:endParaRPr>
        </a:p>
      </dsp:txBody>
      <dsp:txXfrm>
        <a:off x="3616840" y="1523423"/>
        <a:ext cx="3149388" cy="630536"/>
      </dsp:txXfrm>
    </dsp:sp>
    <dsp:sp modelId="{EE2D46D6-A5E3-4E75-8A8F-8F61B67B419F}">
      <dsp:nvSpPr>
        <dsp:cNvPr id="0" name=""/>
        <dsp:cNvSpPr/>
      </dsp:nvSpPr>
      <dsp:spPr>
        <a:xfrm rot="2722790">
          <a:off x="2355990" y="2253131"/>
          <a:ext cx="1466079" cy="65654"/>
        </a:xfrm>
        <a:custGeom>
          <a:avLst/>
          <a:gdLst/>
          <a:ahLst/>
          <a:cxnLst/>
          <a:rect l="0" t="0" r="0" b="0"/>
          <a:pathLst>
            <a:path>
              <a:moveTo>
                <a:pt x="0" y="32827"/>
              </a:moveTo>
              <a:lnTo>
                <a:pt x="1466079" y="32827"/>
              </a:lnTo>
            </a:path>
          </a:pathLst>
        </a:cu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rot="2722790">
        <a:off x="3052377" y="2249306"/>
        <a:ext cx="73303" cy="73303"/>
      </dsp:txXfrm>
    </dsp:sp>
    <dsp:sp modelId="{00F3F5B8-3147-45F0-B577-612DDFFB9554}">
      <dsp:nvSpPr>
        <dsp:cNvPr id="0" name=""/>
        <dsp:cNvSpPr/>
      </dsp:nvSpPr>
      <dsp:spPr>
        <a:xfrm>
          <a:off x="3603919" y="2466140"/>
          <a:ext cx="3164832" cy="683160"/>
        </a:xfrm>
        <a:prstGeom prst="roundRect">
          <a:avLst>
            <a:gd name="adj" fmla="val 10000"/>
          </a:avLst>
        </a:prstGeom>
        <a:gradFill rotWithShape="0">
          <a:gsLst>
            <a:gs pos="0">
              <a:schemeClr val="accent3">
                <a:alpha val="70000"/>
                <a:hueOff val="0"/>
                <a:satOff val="0"/>
                <a:lumOff val="0"/>
                <a:alphaOff val="0"/>
                <a:tint val="98000"/>
                <a:shade val="25000"/>
                <a:satMod val="250000"/>
              </a:schemeClr>
            </a:gs>
            <a:gs pos="68000">
              <a:schemeClr val="accent3">
                <a:alpha val="70000"/>
                <a:hueOff val="0"/>
                <a:satOff val="0"/>
                <a:lumOff val="0"/>
                <a:alphaOff val="0"/>
                <a:tint val="86000"/>
                <a:satMod val="115000"/>
              </a:schemeClr>
            </a:gs>
            <a:gs pos="100000">
              <a:schemeClr val="accent3">
                <a:alpha val="70000"/>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alpha val="70000"/>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sr-Cyrl-CS" sz="2600" kern="1200" smtClean="0">
              <a:solidFill>
                <a:schemeClr val="tx1"/>
              </a:solidFill>
              <a:latin typeface="Times New Roman" panose="02020603050405020304" pitchFamily="18" charset="0"/>
              <a:cs typeface="Times New Roman" panose="02020603050405020304" pitchFamily="18" charset="0"/>
            </a:rPr>
            <a:t>Биолошка својства</a:t>
          </a:r>
          <a:endParaRPr lang="en-US" sz="2600" kern="1200" dirty="0">
            <a:solidFill>
              <a:schemeClr val="tx1"/>
            </a:solidFill>
            <a:latin typeface="Times New Roman" panose="02020603050405020304" pitchFamily="18" charset="0"/>
            <a:cs typeface="Times New Roman" panose="02020603050405020304" pitchFamily="18" charset="0"/>
          </a:endParaRPr>
        </a:p>
      </dsp:txBody>
      <dsp:txXfrm>
        <a:off x="3603919" y="2466140"/>
        <a:ext cx="3164832" cy="6831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B1EFE588-D7D8-4DDA-8246-5AC598B828C5}" type="datetimeFigureOut">
              <a:rPr lang="en-US" smtClean="0"/>
              <a:pPr/>
              <a:t>1/26/2018</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A3A4D5C9-0147-4C57-AF6E-6A303F93D190}" type="slidenum">
              <a:rPr lang="en-US" smtClean="0"/>
              <a:pPr/>
              <a:t>‹#›</a:t>
            </a:fld>
            <a:endParaRPr lang="en-US"/>
          </a:p>
        </p:txBody>
      </p:sp>
    </p:spTree>
    <p:extLst>
      <p:ext uri="{BB962C8B-B14F-4D97-AF65-F5344CB8AC3E}">
        <p14:creationId xmlns="" xmlns:p14="http://schemas.microsoft.com/office/powerpoint/2010/main" val="31145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03B369-C3CF-419C-9224-F68B79E3B3FA}" type="datetimeFigureOut">
              <a:rPr lang="en-US" smtClean="0"/>
              <a:pPr/>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3B369-C3CF-419C-9224-F68B79E3B3FA}" type="datetimeFigureOut">
              <a:rPr lang="en-US" smtClean="0"/>
              <a:pPr/>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3B369-C3CF-419C-9224-F68B79E3B3FA}" type="datetimeFigureOut">
              <a:rPr lang="en-US" smtClean="0"/>
              <a:pPr/>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a:extLst>
              <a:ext uri="{FF2B5EF4-FFF2-40B4-BE49-F238E27FC236}"/>
            </a:extLst>
          </p:cNvPr>
          <p:cNvSpPr>
            <a:spLocks noGrp="1"/>
          </p:cNvSpPr>
          <p:nvPr>
            <p:ph type="dt" sz="half" idx="10"/>
          </p:nvPr>
        </p:nvSpPr>
        <p:spPr/>
        <p:txBody>
          <a:bodyPr/>
          <a:lstStyle>
            <a:lvl1pPr>
              <a:defRPr>
                <a:solidFill>
                  <a:srgbClr val="DBF5F9">
                    <a:shade val="90000"/>
                  </a:srgbClr>
                </a:solidFill>
              </a:defRPr>
            </a:lvl1pPr>
          </a:lstStyle>
          <a:p>
            <a:pPr>
              <a:defRPr/>
            </a:pPr>
            <a:fld id="{A47F82DC-6718-4211-BCAF-1999C422904D}" type="datetimeFigureOut">
              <a:rPr lang="en-US"/>
              <a:pPr>
                <a:defRPr/>
              </a:pPr>
              <a:t>1/26/2018</a:t>
            </a:fld>
            <a:endParaRPr lang="en-US"/>
          </a:p>
        </p:txBody>
      </p:sp>
      <p:sp>
        <p:nvSpPr>
          <p:cNvPr id="5" name="Footer Placeholder 18">
            <a:extLst>
              <a:ext uri="{FF2B5EF4-FFF2-40B4-BE49-F238E27FC236}"/>
            </a:extLst>
          </p:cNvPr>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a:extLst>
              <a:ext uri="{FF2B5EF4-FFF2-40B4-BE49-F238E27FC236}"/>
            </a:extLst>
          </p:cNvPr>
          <p:cNvSpPr>
            <a:spLocks noGrp="1"/>
          </p:cNvSpPr>
          <p:nvPr>
            <p:ph type="sldNum" sz="quarter" idx="12"/>
          </p:nvPr>
        </p:nvSpPr>
        <p:spPr/>
        <p:txBody>
          <a:bodyPr/>
          <a:lstStyle>
            <a:lvl1pPr>
              <a:defRPr smtClean="0">
                <a:solidFill>
                  <a:srgbClr val="D1EAEE"/>
                </a:solidFill>
              </a:defRPr>
            </a:lvl1pPr>
          </a:lstStyle>
          <a:p>
            <a:pPr>
              <a:defRPr/>
            </a:pPr>
            <a:fld id="{A114C685-3A26-46F7-85B4-DF95F95EE180}"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extLst>
          </p:cNvPr>
          <p:cNvSpPr>
            <a:spLocks noGrp="1"/>
          </p:cNvSpPr>
          <p:nvPr>
            <p:ph type="dt" sz="half" idx="10"/>
          </p:nvPr>
        </p:nvSpPr>
        <p:spPr/>
        <p:txBody>
          <a:bodyPr/>
          <a:lstStyle>
            <a:lvl1pPr>
              <a:defRPr/>
            </a:lvl1pPr>
          </a:lstStyle>
          <a:p>
            <a:pPr>
              <a:defRPr/>
            </a:pPr>
            <a:fld id="{97116F72-3D87-481F-9C6D-9BE2B3695193}" type="datetimeFigureOut">
              <a:rPr lang="en-US"/>
              <a:pPr>
                <a:defRPr/>
              </a:pPr>
              <a:t>1/26/2018</a:t>
            </a:fld>
            <a:endParaRPr lang="en-US" dirty="0"/>
          </a:p>
        </p:txBody>
      </p:sp>
      <p:sp>
        <p:nvSpPr>
          <p:cNvPr id="5"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extLst>
          </p:cNvPr>
          <p:cNvSpPr>
            <a:spLocks noGrp="1"/>
          </p:cNvSpPr>
          <p:nvPr>
            <p:ph type="sldNum" sz="quarter" idx="12"/>
          </p:nvPr>
        </p:nvSpPr>
        <p:spPr/>
        <p:txBody>
          <a:bodyPr/>
          <a:lstStyle>
            <a:lvl1pPr>
              <a:defRPr/>
            </a:lvl1pPr>
          </a:lstStyle>
          <a:p>
            <a:pPr>
              <a:defRPr/>
            </a:pPr>
            <a:fld id="{E9CE744D-9203-4F94-9F04-EABC41C67BA4}" type="slidenum">
              <a:rPr lang="en-US" altLang="en-US"/>
              <a:pPr>
                <a:defRPr/>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a:extLst>
              <a:ext uri="{FF2B5EF4-FFF2-40B4-BE49-F238E27FC236}"/>
            </a:extLst>
          </p:cNvPr>
          <p:cNvSpPr>
            <a:spLocks noGrp="1"/>
          </p:cNvSpPr>
          <p:nvPr>
            <p:ph type="dt" sz="half" idx="10"/>
          </p:nvPr>
        </p:nvSpPr>
        <p:spPr/>
        <p:txBody>
          <a:bodyPr/>
          <a:lstStyle>
            <a:lvl1pPr>
              <a:defRPr>
                <a:solidFill>
                  <a:srgbClr val="DBF5F9">
                    <a:shade val="90000"/>
                  </a:srgbClr>
                </a:solidFill>
              </a:defRPr>
            </a:lvl1pPr>
          </a:lstStyle>
          <a:p>
            <a:pPr>
              <a:defRPr/>
            </a:pPr>
            <a:fld id="{F36CE5EB-F676-4872-80F6-6DE24EC2C28A}" type="datetimeFigureOut">
              <a:rPr lang="en-US"/>
              <a:pPr>
                <a:defRPr/>
              </a:pPr>
              <a:t>1/26/2018</a:t>
            </a:fld>
            <a:endParaRPr lang="en-US"/>
          </a:p>
        </p:txBody>
      </p:sp>
      <p:sp>
        <p:nvSpPr>
          <p:cNvPr id="5" name="Footer Placeholder 4">
            <a:extLst>
              <a:ext uri="{FF2B5EF4-FFF2-40B4-BE49-F238E27FC236}"/>
            </a:extLst>
          </p:cNvPr>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a:extLst>
              <a:ext uri="{FF2B5EF4-FFF2-40B4-BE49-F238E27FC236}"/>
            </a:extLst>
          </p:cNvPr>
          <p:cNvSpPr>
            <a:spLocks noGrp="1"/>
          </p:cNvSpPr>
          <p:nvPr>
            <p:ph type="sldNum" sz="quarter" idx="12"/>
          </p:nvPr>
        </p:nvSpPr>
        <p:spPr/>
        <p:txBody>
          <a:bodyPr/>
          <a:lstStyle>
            <a:lvl1pPr>
              <a:defRPr smtClean="0">
                <a:solidFill>
                  <a:srgbClr val="D1EAEE"/>
                </a:solidFill>
              </a:defRPr>
            </a:lvl1pPr>
          </a:lstStyle>
          <a:p>
            <a:pPr>
              <a:defRPr/>
            </a:pPr>
            <a:fld id="{CC14ADA3-04BF-47BE-ABC6-149925CF9593}"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extLst>
          </p:cNvPr>
          <p:cNvSpPr>
            <a:spLocks noGrp="1"/>
          </p:cNvSpPr>
          <p:nvPr>
            <p:ph type="dt" sz="half" idx="10"/>
          </p:nvPr>
        </p:nvSpPr>
        <p:spPr/>
        <p:txBody>
          <a:bodyPr/>
          <a:lstStyle>
            <a:lvl1pPr>
              <a:defRPr/>
            </a:lvl1pPr>
          </a:lstStyle>
          <a:p>
            <a:pPr>
              <a:defRPr/>
            </a:pPr>
            <a:fld id="{294409BE-CAD9-41F1-BB3A-3C08F9B490DE}" type="datetimeFigureOut">
              <a:rPr lang="en-US"/>
              <a:pPr>
                <a:defRPr/>
              </a:pPr>
              <a:t>1/26/2018</a:t>
            </a:fld>
            <a:endParaRPr lang="en-US" dirty="0"/>
          </a:p>
        </p:txBody>
      </p:sp>
      <p:sp>
        <p:nvSpPr>
          <p:cNvPr id="6"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7" name="Slide Number Placeholder 17">
            <a:extLst>
              <a:ext uri="{FF2B5EF4-FFF2-40B4-BE49-F238E27FC236}"/>
            </a:extLst>
          </p:cNvPr>
          <p:cNvSpPr>
            <a:spLocks noGrp="1"/>
          </p:cNvSpPr>
          <p:nvPr>
            <p:ph type="sldNum" sz="quarter" idx="12"/>
          </p:nvPr>
        </p:nvSpPr>
        <p:spPr/>
        <p:txBody>
          <a:bodyPr/>
          <a:lstStyle>
            <a:lvl1pPr>
              <a:defRPr/>
            </a:lvl1pPr>
          </a:lstStyle>
          <a:p>
            <a:pPr>
              <a:defRPr/>
            </a:pPr>
            <a:fld id="{79F4DC6F-585E-46B3-8C3F-B8920E389C09}" type="slidenum">
              <a:rPr lang="en-US" altLang="en-US"/>
              <a:pPr>
                <a:defRPr/>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a:extLst>
              <a:ext uri="{FF2B5EF4-FFF2-40B4-BE49-F238E27FC236}"/>
            </a:extLst>
          </p:cNvPr>
          <p:cNvSpPr>
            <a:spLocks noGrp="1"/>
          </p:cNvSpPr>
          <p:nvPr>
            <p:ph type="dt" sz="half" idx="10"/>
          </p:nvPr>
        </p:nvSpPr>
        <p:spPr/>
        <p:txBody>
          <a:bodyPr/>
          <a:lstStyle>
            <a:lvl1pPr>
              <a:defRPr/>
            </a:lvl1pPr>
          </a:lstStyle>
          <a:p>
            <a:pPr>
              <a:defRPr/>
            </a:pPr>
            <a:fld id="{1E6BD122-E1A6-4A82-B1D4-D0AFDA061A9B}" type="datetimeFigureOut">
              <a:rPr lang="en-US"/>
              <a:pPr>
                <a:defRPr/>
              </a:pPr>
              <a:t>1/26/2018</a:t>
            </a:fld>
            <a:endParaRPr lang="en-US" dirty="0"/>
          </a:p>
        </p:txBody>
      </p:sp>
      <p:sp>
        <p:nvSpPr>
          <p:cNvPr id="8"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9" name="Slide Number Placeholder 17">
            <a:extLst>
              <a:ext uri="{FF2B5EF4-FFF2-40B4-BE49-F238E27FC236}"/>
            </a:extLst>
          </p:cNvPr>
          <p:cNvSpPr>
            <a:spLocks noGrp="1"/>
          </p:cNvSpPr>
          <p:nvPr>
            <p:ph type="sldNum" sz="quarter" idx="12"/>
          </p:nvPr>
        </p:nvSpPr>
        <p:spPr/>
        <p:txBody>
          <a:bodyPr/>
          <a:lstStyle>
            <a:lvl1pPr>
              <a:defRPr/>
            </a:lvl1pPr>
          </a:lstStyle>
          <a:p>
            <a:pPr>
              <a:defRPr/>
            </a:pPr>
            <a:fld id="{4EFF4138-30B9-419D-B348-C70D7C18EDF3}" type="slidenum">
              <a:rPr lang="en-US" altLang="en-US"/>
              <a:pPr>
                <a:defRPr/>
              </a:pPr>
              <a:t>‹#›</a:t>
            </a:fld>
            <a:endParaRPr lang="en-US"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a:extLst>
              <a:ext uri="{FF2B5EF4-FFF2-40B4-BE49-F238E27FC236}"/>
            </a:extLst>
          </p:cNvPr>
          <p:cNvSpPr>
            <a:spLocks noGrp="1"/>
          </p:cNvSpPr>
          <p:nvPr>
            <p:ph type="dt" sz="half" idx="10"/>
          </p:nvPr>
        </p:nvSpPr>
        <p:spPr/>
        <p:txBody>
          <a:bodyPr/>
          <a:lstStyle>
            <a:lvl1pPr>
              <a:defRPr/>
            </a:lvl1pPr>
          </a:lstStyle>
          <a:p>
            <a:pPr>
              <a:defRPr/>
            </a:pPr>
            <a:fld id="{B73BE734-3F99-419E-BB7B-1192EEB2BD46}" type="datetimeFigureOut">
              <a:rPr lang="en-US"/>
              <a:pPr>
                <a:defRPr/>
              </a:pPr>
              <a:t>1/26/2018</a:t>
            </a:fld>
            <a:endParaRPr lang="en-US" dirty="0"/>
          </a:p>
        </p:txBody>
      </p:sp>
      <p:sp>
        <p:nvSpPr>
          <p:cNvPr id="4"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5" name="Slide Number Placeholder 17">
            <a:extLst>
              <a:ext uri="{FF2B5EF4-FFF2-40B4-BE49-F238E27FC236}"/>
            </a:extLst>
          </p:cNvPr>
          <p:cNvSpPr>
            <a:spLocks noGrp="1"/>
          </p:cNvSpPr>
          <p:nvPr>
            <p:ph type="sldNum" sz="quarter" idx="12"/>
          </p:nvPr>
        </p:nvSpPr>
        <p:spPr/>
        <p:txBody>
          <a:bodyPr/>
          <a:lstStyle>
            <a:lvl1pPr>
              <a:defRPr/>
            </a:lvl1pPr>
          </a:lstStyle>
          <a:p>
            <a:pPr>
              <a:defRPr/>
            </a:pPr>
            <a:fld id="{83FC1556-EC19-45FA-9FD5-11AED1E080A8}" type="slidenum">
              <a:rPr lang="en-US" altLang="en-US"/>
              <a:pPr>
                <a:defRPr/>
              </a:pPr>
              <a:t>‹#›</a:t>
            </a:fld>
            <a:endParaRPr lang="en-US"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a:extLst>
              <a:ext uri="{FF2B5EF4-FFF2-40B4-BE49-F238E27FC236}"/>
            </a:extLst>
          </p:cNvPr>
          <p:cNvSpPr>
            <a:spLocks noGrp="1"/>
          </p:cNvSpPr>
          <p:nvPr>
            <p:ph type="dt" sz="half" idx="10"/>
          </p:nvPr>
        </p:nvSpPr>
        <p:spPr/>
        <p:txBody>
          <a:bodyPr/>
          <a:lstStyle>
            <a:lvl1pPr>
              <a:defRPr/>
            </a:lvl1pPr>
          </a:lstStyle>
          <a:p>
            <a:pPr>
              <a:defRPr/>
            </a:pPr>
            <a:fld id="{16B4FC94-C689-44BE-B220-9F730DDA5B41}" type="datetimeFigureOut">
              <a:rPr lang="en-US"/>
              <a:pPr>
                <a:defRPr/>
              </a:pPr>
              <a:t>1/26/2018</a:t>
            </a:fld>
            <a:endParaRPr lang="en-US" dirty="0"/>
          </a:p>
        </p:txBody>
      </p:sp>
      <p:sp>
        <p:nvSpPr>
          <p:cNvPr id="3"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4" name="Slide Number Placeholder 17">
            <a:extLst>
              <a:ext uri="{FF2B5EF4-FFF2-40B4-BE49-F238E27FC236}"/>
            </a:extLst>
          </p:cNvPr>
          <p:cNvSpPr>
            <a:spLocks noGrp="1"/>
          </p:cNvSpPr>
          <p:nvPr>
            <p:ph type="sldNum" sz="quarter" idx="12"/>
          </p:nvPr>
        </p:nvSpPr>
        <p:spPr/>
        <p:txBody>
          <a:bodyPr/>
          <a:lstStyle>
            <a:lvl1pPr>
              <a:defRPr/>
            </a:lvl1pPr>
          </a:lstStyle>
          <a:p>
            <a:pPr>
              <a:defRPr/>
            </a:pPr>
            <a:fld id="{67B520AD-9C87-4159-9A85-3E9872AB9C3D}" type="slidenum">
              <a:rPr lang="en-US" altLang="en-US"/>
              <a:pPr>
                <a:defRPr/>
              </a:pPr>
              <a:t>‹#›</a:t>
            </a:fld>
            <a:endParaRPr lang="en-US"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extLst>
          </p:cNvPr>
          <p:cNvSpPr>
            <a:spLocks noGrp="1"/>
          </p:cNvSpPr>
          <p:nvPr>
            <p:ph type="dt" sz="half" idx="10"/>
          </p:nvPr>
        </p:nvSpPr>
        <p:spPr/>
        <p:txBody>
          <a:bodyPr/>
          <a:lstStyle>
            <a:lvl1pPr>
              <a:defRPr/>
            </a:lvl1pPr>
          </a:lstStyle>
          <a:p>
            <a:pPr>
              <a:defRPr/>
            </a:pPr>
            <a:fld id="{4DBEF9B3-72FA-4D56-B6B6-C51892303CB3}" type="datetimeFigureOut">
              <a:rPr lang="en-US"/>
              <a:pPr>
                <a:defRPr/>
              </a:pPr>
              <a:t>1/26/2018</a:t>
            </a:fld>
            <a:endParaRPr lang="en-US" dirty="0"/>
          </a:p>
        </p:txBody>
      </p:sp>
      <p:sp>
        <p:nvSpPr>
          <p:cNvPr id="6"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7" name="Slide Number Placeholder 17">
            <a:extLst>
              <a:ext uri="{FF2B5EF4-FFF2-40B4-BE49-F238E27FC236}"/>
            </a:extLst>
          </p:cNvPr>
          <p:cNvSpPr>
            <a:spLocks noGrp="1"/>
          </p:cNvSpPr>
          <p:nvPr>
            <p:ph type="sldNum" sz="quarter" idx="12"/>
          </p:nvPr>
        </p:nvSpPr>
        <p:spPr/>
        <p:txBody>
          <a:bodyPr/>
          <a:lstStyle>
            <a:lvl1pPr>
              <a:defRPr/>
            </a:lvl1pPr>
          </a:lstStyle>
          <a:p>
            <a:pPr>
              <a:defRPr/>
            </a:pPr>
            <a:fld id="{15F9DC2E-FBB9-4C9D-8F72-BDE77B482CC6}"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03B369-C3CF-419C-9224-F68B79E3B3FA}" type="datetimeFigureOut">
              <a:rPr lang="en-US" smtClean="0"/>
              <a:pPr/>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a:extLst>
              <a:ext uri="{FF2B5EF4-FFF2-40B4-BE49-F238E27FC236}"/>
            </a:extLst>
          </p:cNvPr>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a:extLst>
              <a:ext uri="{FF2B5EF4-FFF2-40B4-BE49-F238E27FC236}"/>
            </a:extLst>
          </p:cNvPr>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a:extLst>
              <a:ext uri="{FF2B5EF4-FFF2-40B4-BE49-F238E27FC236}"/>
            </a:extLst>
          </p:cNvPr>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endParaRPr>
          </a:p>
        </p:txBody>
      </p:sp>
      <p:sp>
        <p:nvSpPr>
          <p:cNvPr id="8" name="Freeform 7">
            <a:extLst>
              <a:ext uri="{FF2B5EF4-FFF2-40B4-BE49-F238E27FC236}"/>
            </a:extLst>
          </p:cNvPr>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a:extLst>
              <a:ext uri="{FF2B5EF4-FFF2-40B4-BE49-F238E27FC236}"/>
            </a:extLst>
          </p:cNvPr>
          <p:cNvSpPr>
            <a:spLocks noGrp="1"/>
          </p:cNvSpPr>
          <p:nvPr>
            <p:ph type="dt" sz="half" idx="10"/>
          </p:nvPr>
        </p:nvSpPr>
        <p:spPr/>
        <p:txBody>
          <a:bodyPr/>
          <a:lstStyle>
            <a:lvl1pPr>
              <a:defRPr/>
            </a:lvl1pPr>
          </a:lstStyle>
          <a:p>
            <a:pPr>
              <a:defRPr/>
            </a:pPr>
            <a:fld id="{540D393D-4BD8-406E-B12F-57AA050D5E2E}" type="datetimeFigureOut">
              <a:rPr lang="en-US"/>
              <a:pPr>
                <a:defRPr/>
              </a:pPr>
              <a:t>1/26/2018</a:t>
            </a:fld>
            <a:endParaRPr lang="en-US"/>
          </a:p>
        </p:txBody>
      </p:sp>
      <p:sp>
        <p:nvSpPr>
          <p:cNvPr id="10" name="Footer Placeholder 5">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11" name="Slide Number Placeholder 6">
            <a:extLst>
              <a:ext uri="{FF2B5EF4-FFF2-40B4-BE49-F238E27FC236}"/>
            </a:extLst>
          </p:cNvPr>
          <p:cNvSpPr>
            <a:spLocks noGrp="1"/>
          </p:cNvSpPr>
          <p:nvPr>
            <p:ph type="sldNum" sz="quarter" idx="12"/>
          </p:nvPr>
        </p:nvSpPr>
        <p:spPr>
          <a:xfrm>
            <a:off x="8077200" y="6356350"/>
            <a:ext cx="609600" cy="365125"/>
          </a:xfrm>
        </p:spPr>
        <p:txBody>
          <a:bodyPr/>
          <a:lstStyle>
            <a:lvl1pPr>
              <a:defRPr smtClean="0"/>
            </a:lvl1pPr>
          </a:lstStyle>
          <a:p>
            <a:pPr>
              <a:defRPr/>
            </a:pPr>
            <a:fld id="{025224AC-529B-4D1C-9A45-95D3847B4E6D}" type="slidenum">
              <a:rPr lang="en-US" altLang="en-US"/>
              <a:pPr>
                <a:defRPr/>
              </a:pPr>
              <a:t>‹#›</a:t>
            </a:fld>
            <a:endParaRPr lang="en-US"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extLst>
          </p:cNvPr>
          <p:cNvSpPr>
            <a:spLocks noGrp="1"/>
          </p:cNvSpPr>
          <p:nvPr>
            <p:ph type="dt" sz="half" idx="10"/>
          </p:nvPr>
        </p:nvSpPr>
        <p:spPr/>
        <p:txBody>
          <a:bodyPr/>
          <a:lstStyle>
            <a:lvl1pPr>
              <a:defRPr/>
            </a:lvl1pPr>
          </a:lstStyle>
          <a:p>
            <a:pPr>
              <a:defRPr/>
            </a:pPr>
            <a:fld id="{54A58B4E-4931-49E3-96D3-C3001DF1680A}" type="datetimeFigureOut">
              <a:rPr lang="en-US"/>
              <a:pPr>
                <a:defRPr/>
              </a:pPr>
              <a:t>1/26/2018</a:t>
            </a:fld>
            <a:endParaRPr lang="en-US" dirty="0"/>
          </a:p>
        </p:txBody>
      </p:sp>
      <p:sp>
        <p:nvSpPr>
          <p:cNvPr id="5"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extLst>
          </p:cNvPr>
          <p:cNvSpPr>
            <a:spLocks noGrp="1"/>
          </p:cNvSpPr>
          <p:nvPr>
            <p:ph type="sldNum" sz="quarter" idx="12"/>
          </p:nvPr>
        </p:nvSpPr>
        <p:spPr/>
        <p:txBody>
          <a:bodyPr/>
          <a:lstStyle>
            <a:lvl1pPr>
              <a:defRPr/>
            </a:lvl1pPr>
          </a:lstStyle>
          <a:p>
            <a:pPr>
              <a:defRPr/>
            </a:pPr>
            <a:fld id="{A90C49C6-220E-40B2-A9CE-23691C3A0C9A}" type="slidenum">
              <a:rPr lang="en-US" altLang="en-US"/>
              <a:pPr>
                <a:defRPr/>
              </a:pPr>
              <a:t>‹#›</a:t>
            </a:fld>
            <a:endParaRPr lang="en-US"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extLst>
          </p:cNvPr>
          <p:cNvSpPr>
            <a:spLocks noGrp="1"/>
          </p:cNvSpPr>
          <p:nvPr>
            <p:ph type="dt" sz="half" idx="10"/>
          </p:nvPr>
        </p:nvSpPr>
        <p:spPr/>
        <p:txBody>
          <a:bodyPr/>
          <a:lstStyle>
            <a:lvl1pPr>
              <a:defRPr/>
            </a:lvl1pPr>
          </a:lstStyle>
          <a:p>
            <a:pPr>
              <a:defRPr/>
            </a:pPr>
            <a:fld id="{4322F6C4-A606-4E14-A3FA-B49148FA0101}" type="datetimeFigureOut">
              <a:rPr lang="en-US"/>
              <a:pPr>
                <a:defRPr/>
              </a:pPr>
              <a:t>1/26/2018</a:t>
            </a:fld>
            <a:endParaRPr lang="en-US" dirty="0"/>
          </a:p>
        </p:txBody>
      </p:sp>
      <p:sp>
        <p:nvSpPr>
          <p:cNvPr id="5"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extLst>
          </p:cNvPr>
          <p:cNvSpPr>
            <a:spLocks noGrp="1"/>
          </p:cNvSpPr>
          <p:nvPr>
            <p:ph type="sldNum" sz="quarter" idx="12"/>
          </p:nvPr>
        </p:nvSpPr>
        <p:spPr/>
        <p:txBody>
          <a:bodyPr/>
          <a:lstStyle>
            <a:lvl1pPr>
              <a:defRPr/>
            </a:lvl1pPr>
          </a:lstStyle>
          <a:p>
            <a:pPr>
              <a:defRPr/>
            </a:pPr>
            <a:fld id="{7E64CDD6-C141-4901-B68D-29D06E5687EF}" type="slidenum">
              <a:rPr lang="en-US" altLang="en-US"/>
              <a:pPr>
                <a:defRPr/>
              </a:pPr>
              <a:t>‹#›</a:t>
            </a:fld>
            <a:endParaRPr lang="en-US"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a:extLst>
              <a:ext uri="{FF2B5EF4-FFF2-40B4-BE49-F238E27FC236}"/>
            </a:extLst>
          </p:cNvPr>
          <p:cNvSpPr>
            <a:spLocks noGrp="1"/>
          </p:cNvSpPr>
          <p:nvPr>
            <p:ph type="dt" sz="half" idx="10"/>
          </p:nvPr>
        </p:nvSpPr>
        <p:spPr/>
        <p:txBody>
          <a:bodyPr/>
          <a:lstStyle>
            <a:lvl1pPr>
              <a:defRPr/>
            </a:lvl1pPr>
          </a:lstStyle>
          <a:p>
            <a:pPr>
              <a:defRPr/>
            </a:pPr>
            <a:fld id="{3092D9E4-E353-4490-B53F-87F41106F38A}" type="datetimeFigureOut">
              <a:rPr lang="en-US"/>
              <a:pPr>
                <a:defRPr/>
              </a:pPr>
              <a:t>1/26/2018</a:t>
            </a:fld>
            <a:endParaRPr lang="en-US" dirty="0"/>
          </a:p>
        </p:txBody>
      </p:sp>
      <p:sp>
        <p:nvSpPr>
          <p:cNvPr id="6" name="Footer Placeholder 21">
            <a:extLst>
              <a:ext uri="{FF2B5EF4-FFF2-40B4-BE49-F238E27FC236}"/>
            </a:extLst>
          </p:cNvPr>
          <p:cNvSpPr>
            <a:spLocks noGrp="1"/>
          </p:cNvSpPr>
          <p:nvPr>
            <p:ph type="ftr" sz="quarter" idx="11"/>
          </p:nvPr>
        </p:nvSpPr>
        <p:spPr/>
        <p:txBody>
          <a:bodyPr/>
          <a:lstStyle>
            <a:lvl1pPr>
              <a:defRPr/>
            </a:lvl1pPr>
          </a:lstStyle>
          <a:p>
            <a:pPr>
              <a:defRPr/>
            </a:pPr>
            <a:endParaRPr lang="en-US"/>
          </a:p>
        </p:txBody>
      </p:sp>
      <p:sp>
        <p:nvSpPr>
          <p:cNvPr id="7" name="Slide Number Placeholder 17">
            <a:extLst>
              <a:ext uri="{FF2B5EF4-FFF2-40B4-BE49-F238E27FC236}"/>
            </a:extLst>
          </p:cNvPr>
          <p:cNvSpPr>
            <a:spLocks noGrp="1"/>
          </p:cNvSpPr>
          <p:nvPr>
            <p:ph type="sldNum" sz="quarter" idx="12"/>
          </p:nvPr>
        </p:nvSpPr>
        <p:spPr/>
        <p:txBody>
          <a:bodyPr/>
          <a:lstStyle>
            <a:lvl1pPr>
              <a:defRPr/>
            </a:lvl1pPr>
          </a:lstStyle>
          <a:p>
            <a:pPr>
              <a:defRPr/>
            </a:pPr>
            <a:fld id="{EDE3F04F-8DB8-4A11-822C-6A568D250803}"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03B369-C3CF-419C-9224-F68B79E3B3FA}" type="datetimeFigureOut">
              <a:rPr lang="en-US" smtClean="0"/>
              <a:pPr/>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03B369-C3CF-419C-9224-F68B79E3B3FA}" type="datetimeFigureOut">
              <a:rPr lang="en-US" smtClean="0"/>
              <a:pPr/>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03B369-C3CF-419C-9224-F68B79E3B3FA}" type="datetimeFigureOut">
              <a:rPr lang="en-US" smtClean="0"/>
              <a:pPr/>
              <a:t>1/26/2018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03B369-C3CF-419C-9224-F68B79E3B3FA}" type="datetimeFigureOut">
              <a:rPr lang="en-US" smtClean="0"/>
              <a:pPr/>
              <a:t>1/26/2018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03B369-C3CF-419C-9224-F68B79E3B3FA}" type="datetimeFigureOut">
              <a:rPr lang="en-US" smtClean="0"/>
              <a:pPr/>
              <a:t>1/26/2018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03B369-C3CF-419C-9224-F68B79E3B3FA}" type="datetimeFigureOut">
              <a:rPr lang="en-US" smtClean="0"/>
              <a:pPr/>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03B369-C3CF-419C-9224-F68B79E3B3FA}" type="datetimeFigureOut">
              <a:rPr lang="en-US" smtClean="0"/>
              <a:pPr/>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9234B-8D69-4ABC-AB31-7EEF46A10F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03B369-C3CF-419C-9224-F68B79E3B3FA}" type="datetimeFigureOut">
              <a:rPr lang="en-US" smtClean="0"/>
              <a:pPr/>
              <a:t>1/26/2018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234B-8D69-4ABC-AB31-7EEF46A10F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7" name="Freeform 6">
            <a:extLst>
              <a:ext uri="{FF2B5EF4-FFF2-40B4-BE49-F238E27FC236}"/>
            </a:extLst>
          </p:cNvPr>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endParaRPr>
          </a:p>
        </p:txBody>
      </p:sp>
      <p:sp>
        <p:nvSpPr>
          <p:cNvPr id="8" name="Freeform 7">
            <a:extLst>
              <a:ext uri="{FF2B5EF4-FFF2-40B4-BE49-F238E27FC236}"/>
            </a:extLst>
          </p:cNvPr>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endParaRPr>
          </a:p>
        </p:txBody>
      </p:sp>
      <p:sp>
        <p:nvSpPr>
          <p:cNvPr id="1638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638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a:extLst>
              <a:ext uri="{FF2B5EF4-FFF2-40B4-BE49-F238E27FC236}"/>
            </a:extLst>
          </p:cNvPr>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defRPr>
            </a:lvl1pPr>
          </a:lstStyle>
          <a:p>
            <a:pPr fontAlgn="base">
              <a:spcBef>
                <a:spcPct val="0"/>
              </a:spcBef>
              <a:spcAft>
                <a:spcPct val="0"/>
              </a:spcAft>
              <a:defRPr/>
            </a:pPr>
            <a:fld id="{6C63E462-1497-44F3-B951-AA7D825AAEE1}" type="datetimeFigureOut">
              <a:rPr lang="en-US"/>
              <a:pPr fontAlgn="base">
                <a:spcBef>
                  <a:spcPct val="0"/>
                </a:spcBef>
                <a:spcAft>
                  <a:spcPct val="0"/>
                </a:spcAft>
                <a:defRPr/>
              </a:pPr>
              <a:t>1/26/2018</a:t>
            </a:fld>
            <a:endParaRPr lang="en-US" dirty="0"/>
          </a:p>
        </p:txBody>
      </p:sp>
      <p:sp>
        <p:nvSpPr>
          <p:cNvPr id="22" name="Footer Placeholder 21">
            <a:extLst>
              <a:ext uri="{FF2B5EF4-FFF2-40B4-BE49-F238E27FC236}"/>
            </a:extLst>
          </p:cNvPr>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defRPr>
            </a:lvl1pPr>
          </a:lstStyle>
          <a:p>
            <a:pPr fontAlgn="base">
              <a:spcBef>
                <a:spcPct val="0"/>
              </a:spcBef>
              <a:spcAft>
                <a:spcPct val="0"/>
              </a:spcAft>
              <a:defRPr/>
            </a:pPr>
            <a:endParaRPr lang="en-US"/>
          </a:p>
        </p:txBody>
      </p:sp>
      <p:sp>
        <p:nvSpPr>
          <p:cNvPr id="18" name="Slide Number Placeholder 17">
            <a:extLst>
              <a:ext uri="{FF2B5EF4-FFF2-40B4-BE49-F238E27FC236}"/>
            </a:extLst>
          </p:cNvPr>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fontAlgn="base">
              <a:spcBef>
                <a:spcPct val="0"/>
              </a:spcBef>
              <a:spcAft>
                <a:spcPct val="0"/>
              </a:spcAft>
              <a:defRPr/>
            </a:pPr>
            <a:fld id="{2DCD1136-00A8-4E4B-B4BE-239816939E5A}" type="slidenum">
              <a:rPr lang="en-US" altLang="en-US">
                <a:latin typeface="Arial" charset="0"/>
              </a:rPr>
              <a:pPr fontAlgn="base">
                <a:spcBef>
                  <a:spcPct val="0"/>
                </a:spcBef>
                <a:spcAft>
                  <a:spcPct val="0"/>
                </a:spcAft>
                <a:defRPr/>
              </a:pPr>
              <a:t>‹#›</a:t>
            </a:fld>
            <a:endParaRPr lang="en-US" altLang="en-US">
              <a:latin typeface="Arial" charset="0"/>
            </a:endParaRPr>
          </a:p>
        </p:txBody>
      </p:sp>
      <p:grpSp>
        <p:nvGrpSpPr>
          <p:cNvPr id="2" name="Group 1"/>
          <p:cNvGrpSpPr>
            <a:grpSpLocks/>
          </p:cNvGrpSpPr>
          <p:nvPr/>
        </p:nvGrpSpPr>
        <p:grpSpPr bwMode="auto">
          <a:xfrm>
            <a:off x="-19050" y="203200"/>
            <a:ext cx="9180513" cy="647700"/>
            <a:chOff x="-19045" y="216550"/>
            <a:chExt cx="9180548" cy="649224"/>
          </a:xfrm>
        </p:grpSpPr>
        <p:sp>
          <p:nvSpPr>
            <p:cNvPr id="12" name="Freeform 11">
              <a:extLst>
                <a:ext uri="{FF2B5EF4-FFF2-40B4-BE49-F238E27FC236}"/>
              </a:extLst>
            </p:cNvPr>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3" name="Freeform 12">
              <a:extLst>
                <a:ext uri="{FF2B5EF4-FFF2-40B4-BE49-F238E27FC236}"/>
              </a:extLst>
            </p:cNvPr>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grpSp>
      <p:pic>
        <p:nvPicPr>
          <p:cNvPr id="16394" name="Picture 8" descr="LOGO"/>
          <p:cNvPicPr>
            <a:picLocks noChangeAspect="1" noChangeArrowheads="1"/>
          </p:cNvPicPr>
          <p:nvPr userDrawn="1"/>
        </p:nvPicPr>
        <p:blipFill>
          <a:blip r:embed="rId15" cstate="print"/>
          <a:srcRect/>
          <a:stretch>
            <a:fillRect/>
          </a:stretch>
        </p:blipFill>
        <p:spPr bwMode="auto">
          <a:xfrm>
            <a:off x="2000250" y="0"/>
            <a:ext cx="4857750" cy="11636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0" y="1268413"/>
            <a:ext cx="9144000" cy="1077218"/>
          </a:xfrm>
          <a:prstGeom prst="rect">
            <a:avLst/>
          </a:prstGeom>
          <a:noFill/>
          <a:ln w="9525">
            <a:noFill/>
            <a:miter lim="800000"/>
            <a:headEnd/>
            <a:tailEnd/>
          </a:ln>
        </p:spPr>
        <p:txBody>
          <a:bodyPr wrap="square">
            <a:spAutoFit/>
          </a:bodyPr>
          <a:lstStyle/>
          <a:p>
            <a:pPr algn="ctr" fontAlgn="base">
              <a:spcBef>
                <a:spcPct val="0"/>
              </a:spcBef>
              <a:spcAft>
                <a:spcPct val="0"/>
              </a:spcAft>
            </a:pPr>
            <a:r>
              <a:rPr lang="sr-Cyrl-CS" altLang="en-US" sz="3200" b="1" i="1" dirty="0" smtClean="0">
                <a:solidFill>
                  <a:srgbClr val="000000"/>
                </a:solidFill>
                <a:latin typeface="Times New Roman" pitchFamily="18" charset="0"/>
                <a:cs typeface="Times New Roman" pitchFamily="18" charset="0"/>
              </a:rPr>
              <a:t>Интегрисане академске студије </a:t>
            </a:r>
            <a:r>
              <a:rPr lang="sr-Cyrl-CS" sz="3200" b="1" i="1" dirty="0" smtClean="0">
                <a:latin typeface="Times New Roman" pitchFamily="18" charset="0"/>
                <a:cs typeface="Times New Roman" pitchFamily="18" charset="0"/>
              </a:rPr>
              <a:t>стоматологије</a:t>
            </a:r>
            <a:r>
              <a:rPr lang="sr-Cyrl-CS" sz="3200" dirty="0" smtClean="0">
                <a:latin typeface="Times New Roman" pitchFamily="18" charset="0"/>
                <a:cs typeface="Times New Roman" pitchFamily="18" charset="0"/>
              </a:rPr>
              <a:t/>
            </a:r>
            <a:br>
              <a:rPr lang="sr-Cyrl-CS" sz="3200" dirty="0" smtClean="0">
                <a:latin typeface="Times New Roman" pitchFamily="18" charset="0"/>
                <a:cs typeface="Times New Roman" pitchFamily="18" charset="0"/>
              </a:rPr>
            </a:br>
            <a:r>
              <a:rPr lang="en-US" altLang="en-US" sz="3200" i="1" dirty="0" err="1" smtClean="0">
                <a:solidFill>
                  <a:srgbClr val="000000"/>
                </a:solidFill>
                <a:latin typeface="Times New Roman" pitchFamily="18" charset="0"/>
                <a:cs typeface="Times New Roman" pitchFamily="18" charset="0"/>
              </a:rPr>
              <a:t>школска</a:t>
            </a:r>
            <a:r>
              <a:rPr lang="en-US" altLang="en-US" sz="3200" i="1" dirty="0" smtClean="0">
                <a:solidFill>
                  <a:srgbClr val="000000"/>
                </a:solidFill>
                <a:latin typeface="Times New Roman" pitchFamily="18" charset="0"/>
                <a:cs typeface="Times New Roman" pitchFamily="18" charset="0"/>
              </a:rPr>
              <a:t> 2017/2018</a:t>
            </a:r>
            <a:endParaRPr lang="en-US" altLang="en-US" sz="3200" dirty="0" smtClean="0">
              <a:solidFill>
                <a:srgbClr val="000000"/>
              </a:solidFill>
              <a:latin typeface="Arial" charset="0"/>
            </a:endParaRPr>
          </a:p>
        </p:txBody>
      </p:sp>
      <p:sp>
        <p:nvSpPr>
          <p:cNvPr id="20483" name="TextBox 4"/>
          <p:cNvSpPr txBox="1">
            <a:spLocks noChangeArrowheads="1"/>
          </p:cNvSpPr>
          <p:nvPr/>
        </p:nvSpPr>
        <p:spPr bwMode="auto">
          <a:xfrm>
            <a:off x="539750" y="2997200"/>
            <a:ext cx="7993063" cy="3046988"/>
          </a:xfrm>
          <a:prstGeom prst="rect">
            <a:avLst/>
          </a:prstGeom>
          <a:noFill/>
          <a:ln w="9525">
            <a:noFill/>
            <a:miter lim="800000"/>
            <a:headEnd/>
            <a:tailEnd/>
          </a:ln>
        </p:spPr>
        <p:txBody>
          <a:bodyPr>
            <a:spAutoFit/>
          </a:bodyPr>
          <a:lstStyle/>
          <a:p>
            <a:pPr lvl="0" algn="ctr" fontAlgn="base">
              <a:spcBef>
                <a:spcPct val="0"/>
              </a:spcBef>
              <a:spcAft>
                <a:spcPct val="0"/>
              </a:spcAft>
            </a:pPr>
            <a:r>
              <a:rPr lang="sr-Cyrl-CS" sz="3200" b="1" u="sng" dirty="0" smtClean="0">
                <a:latin typeface="Times New Roman" pitchFamily="18" charset="0"/>
                <a:cs typeface="Times New Roman" pitchFamily="18" charset="0"/>
              </a:rPr>
              <a:t>Стоматолошки материјали</a:t>
            </a:r>
            <a:r>
              <a:rPr lang="en-US" sz="3200" b="1" u="sng" dirty="0" smtClean="0">
                <a:latin typeface="Times New Roman" pitchFamily="18" charset="0"/>
                <a:cs typeface="Times New Roman" pitchFamily="18" charset="0"/>
              </a:rPr>
              <a:t> (</a:t>
            </a:r>
            <a:r>
              <a:rPr lang="sr-Cyrl-CS" sz="3200" b="1" u="sng" dirty="0" smtClean="0">
                <a:latin typeface="Times New Roman" pitchFamily="18" charset="0"/>
                <a:cs typeface="Times New Roman" pitchFamily="18" charset="0"/>
              </a:rPr>
              <a:t>БО9)</a:t>
            </a:r>
            <a:endParaRPr lang="sr-Cyrl-CS" sz="2800" b="1" dirty="0" smtClean="0">
              <a:latin typeface="Times New Roman" pitchFamily="18" charset="0"/>
              <a:cs typeface="Times New Roman" pitchFamily="18" charset="0"/>
            </a:endParaRPr>
          </a:p>
          <a:p>
            <a:pPr algn="ctr" eaLnBrk="0" fontAlgn="base" hangingPunct="0">
              <a:spcBef>
                <a:spcPct val="0"/>
              </a:spcBef>
              <a:spcAft>
                <a:spcPct val="0"/>
              </a:spcAft>
            </a:pPr>
            <a:r>
              <a:rPr lang="en-US" altLang="en-US" sz="3200" i="1" dirty="0" err="1" smtClean="0">
                <a:solidFill>
                  <a:srgbClr val="000000"/>
                </a:solidFill>
                <a:latin typeface="Times New Roman" pitchFamily="18" charset="0"/>
                <a:cs typeface="Times New Roman" pitchFamily="18" charset="0"/>
              </a:rPr>
              <a:t>друга</a:t>
            </a:r>
            <a:r>
              <a:rPr lang="en-US" altLang="en-US" sz="3200" i="1" dirty="0" smtClean="0">
                <a:solidFill>
                  <a:srgbClr val="000000"/>
                </a:solidFill>
                <a:latin typeface="Times New Roman" pitchFamily="18" charset="0"/>
                <a:cs typeface="Times New Roman" pitchFamily="18" charset="0"/>
              </a:rPr>
              <a:t> </a:t>
            </a:r>
            <a:r>
              <a:rPr lang="en-US" altLang="en-US" sz="3200" i="1" dirty="0" err="1" smtClean="0">
                <a:solidFill>
                  <a:srgbClr val="000000"/>
                </a:solidFill>
                <a:latin typeface="Times New Roman" pitchFamily="18" charset="0"/>
                <a:cs typeface="Times New Roman" pitchFamily="18" charset="0"/>
              </a:rPr>
              <a:t>недеља</a:t>
            </a:r>
            <a:endParaRPr lang="en-US" altLang="en-US" sz="3200" i="1" dirty="0" smtClean="0">
              <a:solidFill>
                <a:srgbClr val="000000"/>
              </a:solidFill>
              <a:latin typeface="Times New Roman" pitchFamily="18" charset="0"/>
              <a:cs typeface="Times New Roman" pitchFamily="18" charset="0"/>
            </a:endParaRPr>
          </a:p>
          <a:p>
            <a:pPr algn="ctr" fontAlgn="base">
              <a:spcBef>
                <a:spcPct val="0"/>
              </a:spcBef>
              <a:spcAft>
                <a:spcPct val="0"/>
              </a:spcAft>
            </a:pPr>
            <a:r>
              <a:rPr lang="en-US" altLang="en-US" sz="3200" i="1" dirty="0" smtClean="0">
                <a:solidFill>
                  <a:srgbClr val="000000"/>
                </a:solidFill>
                <a:latin typeface="Times New Roman" pitchFamily="18" charset="0"/>
                <a:cs typeface="Times New Roman" pitchFamily="18" charset="0"/>
              </a:rPr>
              <a:t/>
            </a:r>
            <a:br>
              <a:rPr lang="en-US" altLang="en-US" sz="3200" i="1" dirty="0" smtClean="0">
                <a:solidFill>
                  <a:srgbClr val="000000"/>
                </a:solidFill>
                <a:latin typeface="Times New Roman" pitchFamily="18" charset="0"/>
                <a:cs typeface="Times New Roman" pitchFamily="18" charset="0"/>
              </a:rPr>
            </a:br>
            <a:r>
              <a:rPr lang="en-US" altLang="en-US" sz="3200" dirty="0" err="1" smtClean="0">
                <a:solidFill>
                  <a:srgbClr val="000000"/>
                </a:solidFill>
                <a:latin typeface="Times New Roman" pitchFamily="18" charset="0"/>
                <a:cs typeface="Times New Roman" pitchFamily="18" charset="0"/>
              </a:rPr>
              <a:t>наставник</a:t>
            </a:r>
            <a:r>
              <a:rPr lang="en-US" altLang="en-US" sz="3200" dirty="0" smtClean="0">
                <a:solidFill>
                  <a:srgbClr val="000000"/>
                </a:solidFill>
                <a:latin typeface="Times New Roman" pitchFamily="18" charset="0"/>
                <a:cs typeface="Times New Roman" pitchFamily="18" charset="0"/>
              </a:rPr>
              <a:t>:</a:t>
            </a:r>
            <a:br>
              <a:rPr lang="en-US" altLang="en-US" sz="3200" dirty="0" smtClean="0">
                <a:solidFill>
                  <a:srgbClr val="000000"/>
                </a:solidFill>
                <a:latin typeface="Times New Roman" pitchFamily="18" charset="0"/>
                <a:cs typeface="Times New Roman" pitchFamily="18" charset="0"/>
              </a:rPr>
            </a:br>
            <a:r>
              <a:rPr lang="en-US" altLang="en-US" sz="3200" b="1" dirty="0" err="1" smtClean="0">
                <a:solidFill>
                  <a:srgbClr val="000000"/>
                </a:solidFill>
                <a:latin typeface="Times New Roman" pitchFamily="18" charset="0"/>
                <a:cs typeface="Times New Roman" pitchFamily="18" charset="0"/>
              </a:rPr>
              <a:t>Доц</a:t>
            </a:r>
            <a:r>
              <a:rPr lang="en-US" altLang="en-US" sz="3200" b="1" dirty="0" smtClean="0">
                <a:solidFill>
                  <a:srgbClr val="000000"/>
                </a:solidFill>
                <a:latin typeface="Times New Roman" pitchFamily="18" charset="0"/>
                <a:cs typeface="Times New Roman" pitchFamily="18" charset="0"/>
              </a:rPr>
              <a:t>. </a:t>
            </a:r>
            <a:r>
              <a:rPr lang="en-US" altLang="en-US" sz="3200" b="1" dirty="0" err="1" smtClean="0">
                <a:solidFill>
                  <a:srgbClr val="000000"/>
                </a:solidFill>
                <a:latin typeface="Times New Roman" pitchFamily="18" charset="0"/>
                <a:cs typeface="Times New Roman" pitchFamily="18" charset="0"/>
              </a:rPr>
              <a:t>др</a:t>
            </a:r>
            <a:r>
              <a:rPr lang="en-US" altLang="en-US" sz="3200" b="1" dirty="0" smtClean="0">
                <a:solidFill>
                  <a:srgbClr val="000000"/>
                </a:solidFill>
                <a:latin typeface="Times New Roman" pitchFamily="18" charset="0"/>
                <a:cs typeface="Times New Roman" pitchFamily="18" charset="0"/>
              </a:rPr>
              <a:t> </a:t>
            </a:r>
            <a:r>
              <a:rPr lang="en-US" altLang="en-US" sz="3200" b="1" dirty="0" err="1" smtClean="0">
                <a:solidFill>
                  <a:srgbClr val="000000"/>
                </a:solidFill>
                <a:latin typeface="Times New Roman" pitchFamily="18" charset="0"/>
                <a:cs typeface="Times New Roman" pitchFamily="18" charset="0"/>
              </a:rPr>
              <a:t>Марија</a:t>
            </a:r>
            <a:r>
              <a:rPr lang="en-US" altLang="en-US" sz="3200" b="1" dirty="0" smtClean="0">
                <a:solidFill>
                  <a:srgbClr val="000000"/>
                </a:solidFill>
                <a:latin typeface="Times New Roman" pitchFamily="18" charset="0"/>
                <a:cs typeface="Times New Roman" pitchFamily="18" charset="0"/>
              </a:rPr>
              <a:t> Д. </a:t>
            </a:r>
            <a:r>
              <a:rPr lang="en-US" altLang="en-US" sz="3200" b="1" dirty="0" err="1" smtClean="0">
                <a:solidFill>
                  <a:srgbClr val="000000"/>
                </a:solidFill>
                <a:latin typeface="Times New Roman" pitchFamily="18" charset="0"/>
                <a:cs typeface="Times New Roman" pitchFamily="18" charset="0"/>
              </a:rPr>
              <a:t>Живковић</a:t>
            </a:r>
            <a:r>
              <a:rPr lang="en-US" altLang="en-US" sz="3200" u="sng" dirty="0" smtClean="0">
                <a:solidFill>
                  <a:srgbClr val="000000"/>
                </a:solidFill>
                <a:latin typeface="Times New Roman" pitchFamily="18" charset="0"/>
                <a:cs typeface="Times New Roman" pitchFamily="18" charset="0"/>
              </a:rPr>
              <a:t/>
            </a:r>
            <a:br>
              <a:rPr lang="en-US" altLang="en-US" sz="3200" u="sng" dirty="0" smtClean="0">
                <a:solidFill>
                  <a:srgbClr val="000000"/>
                </a:solidFill>
                <a:latin typeface="Times New Roman" pitchFamily="18" charset="0"/>
                <a:cs typeface="Times New Roman" pitchFamily="18" charset="0"/>
              </a:rPr>
            </a:br>
            <a:endParaRPr lang="en-US" altLang="en-US" sz="3200"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31640" y="980728"/>
            <a:ext cx="6552728" cy="477054"/>
          </a:xfrm>
          <a:prstGeom prst="rect">
            <a:avLst/>
          </a:prstGeom>
        </p:spPr>
        <p:txBody>
          <a:bodyPr wrap="square">
            <a:spAutoFit/>
          </a:bodyPr>
          <a:lstStyle/>
          <a:p>
            <a:pPr>
              <a:lnSpc>
                <a:spcPts val="3000"/>
              </a:lnSpc>
            </a:pPr>
            <a:r>
              <a:rPr lang="sr-Cyrl-CS" sz="3200" b="1" dirty="0" smtClean="0">
                <a:solidFill>
                  <a:srgbClr val="C00000"/>
                </a:solidFill>
                <a:latin typeface="Times New Roman" pitchFamily="18" charset="0"/>
                <a:cs typeface="Times New Roman" pitchFamily="18" charset="0"/>
              </a:rPr>
              <a:t>Дијаграм напона и деформације</a:t>
            </a:r>
            <a:endParaRPr lang="en-US" sz="3200" b="1" dirty="0">
              <a:solidFill>
                <a:srgbClr val="C00000"/>
              </a:solidFill>
              <a:latin typeface="Times New Roman" pitchFamily="18" charset="0"/>
              <a:cs typeface="Times New Roman" pitchFamily="18" charset="0"/>
            </a:endParaRPr>
          </a:p>
        </p:txBody>
      </p:sp>
      <p:grpSp>
        <p:nvGrpSpPr>
          <p:cNvPr id="22" name="Group 21"/>
          <p:cNvGrpSpPr/>
          <p:nvPr/>
        </p:nvGrpSpPr>
        <p:grpSpPr>
          <a:xfrm>
            <a:off x="251520" y="2132856"/>
            <a:ext cx="4320480" cy="3593500"/>
            <a:chOff x="251520" y="1918186"/>
            <a:chExt cx="4933056" cy="3802939"/>
          </a:xfrm>
        </p:grpSpPr>
        <p:pic>
          <p:nvPicPr>
            <p:cNvPr id="64514" name="Picture 2"/>
            <p:cNvPicPr>
              <a:picLocks noChangeAspect="1" noChangeArrowheads="1"/>
            </p:cNvPicPr>
            <p:nvPr/>
          </p:nvPicPr>
          <p:blipFill>
            <a:blip r:embed="rId2" cstate="print"/>
            <a:srcRect/>
            <a:stretch>
              <a:fillRect/>
            </a:stretch>
          </p:blipFill>
          <p:spPr bwMode="auto">
            <a:xfrm>
              <a:off x="251520" y="2204864"/>
              <a:ext cx="4194873" cy="3096344"/>
            </a:xfrm>
            <a:prstGeom prst="rect">
              <a:avLst/>
            </a:prstGeom>
            <a:noFill/>
            <a:ln w="9525">
              <a:noFill/>
              <a:miter lim="800000"/>
              <a:headEnd/>
              <a:tailEnd/>
            </a:ln>
          </p:spPr>
        </p:pic>
        <p:sp>
          <p:nvSpPr>
            <p:cNvPr id="4" name="Left Brace 3"/>
            <p:cNvSpPr/>
            <p:nvPr/>
          </p:nvSpPr>
          <p:spPr>
            <a:xfrm rot="16200000" flipV="1">
              <a:off x="936104" y="4942522"/>
              <a:ext cx="144016" cy="864096"/>
            </a:xfrm>
            <a:prstGeom prst="leftBrace">
              <a:avLst>
                <a:gd name="adj1" fmla="val 22396"/>
                <a:gd name="adj2" fmla="val 4865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500">
                <a:latin typeface="Times New Roman" pitchFamily="18" charset="0"/>
                <a:cs typeface="Times New Roman" pitchFamily="18" charset="0"/>
              </a:endParaRPr>
            </a:p>
          </p:txBody>
        </p:sp>
        <p:sp>
          <p:nvSpPr>
            <p:cNvPr id="5" name="Rectangle 4"/>
            <p:cNvSpPr/>
            <p:nvPr/>
          </p:nvSpPr>
          <p:spPr>
            <a:xfrm>
              <a:off x="498173" y="1918186"/>
              <a:ext cx="2137656" cy="532001"/>
            </a:xfrm>
            <a:prstGeom prst="rect">
              <a:avLst/>
            </a:prstGeom>
            <a:ln w="12700">
              <a:no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Граница пропорционалности</a:t>
              </a:r>
              <a:endParaRPr lang="en-US" sz="1500" dirty="0">
                <a:latin typeface="Times New Roman" pitchFamily="18" charset="0"/>
                <a:cs typeface="Times New Roman" pitchFamily="18" charset="0"/>
              </a:endParaRPr>
            </a:p>
          </p:txBody>
        </p:sp>
        <p:cxnSp>
          <p:nvCxnSpPr>
            <p:cNvPr id="9" name="Straight Arrow Connector 8"/>
            <p:cNvCxnSpPr/>
            <p:nvPr/>
          </p:nvCxnSpPr>
          <p:spPr>
            <a:xfrm flipH="1">
              <a:off x="1296144" y="2422242"/>
              <a:ext cx="7200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Left Brace 12"/>
            <p:cNvSpPr/>
            <p:nvPr/>
          </p:nvSpPr>
          <p:spPr>
            <a:xfrm rot="16200000" flipV="1">
              <a:off x="2196244" y="4618486"/>
              <a:ext cx="144016" cy="1512168"/>
            </a:xfrm>
            <a:prstGeom prst="leftBrace">
              <a:avLst>
                <a:gd name="adj1" fmla="val 22396"/>
                <a:gd name="adj2" fmla="val 4865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500">
                <a:latin typeface="Times New Roman" pitchFamily="18" charset="0"/>
                <a:cs typeface="Times New Roman" pitchFamily="18" charset="0"/>
              </a:endParaRPr>
            </a:p>
          </p:txBody>
        </p:sp>
        <p:sp>
          <p:nvSpPr>
            <p:cNvPr id="14" name="Rectangle 13"/>
            <p:cNvSpPr/>
            <p:nvPr/>
          </p:nvSpPr>
          <p:spPr>
            <a:xfrm>
              <a:off x="1649219" y="5423608"/>
              <a:ext cx="1728192" cy="297517"/>
            </a:xfrm>
            <a:prstGeom prst="rect">
              <a:avLst/>
            </a:prstGeom>
            <a:noFill/>
            <a:ln w="12700">
              <a:solidFill>
                <a:schemeClr val="bg1"/>
              </a:solid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Област течења</a:t>
              </a:r>
              <a:endParaRPr lang="en-US" sz="1500" dirty="0">
                <a:latin typeface="Times New Roman" pitchFamily="18" charset="0"/>
                <a:cs typeface="Times New Roman" pitchFamily="18" charset="0"/>
              </a:endParaRPr>
            </a:p>
          </p:txBody>
        </p:sp>
        <p:sp>
          <p:nvSpPr>
            <p:cNvPr id="16" name="Rectangle 15"/>
            <p:cNvSpPr/>
            <p:nvPr/>
          </p:nvSpPr>
          <p:spPr>
            <a:xfrm>
              <a:off x="2655168" y="1918186"/>
              <a:ext cx="1296144" cy="510524"/>
            </a:xfrm>
            <a:prstGeom prst="rect">
              <a:avLst/>
            </a:prstGeom>
            <a:ln w="12700">
              <a:no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Почетак течења</a:t>
              </a:r>
              <a:endParaRPr lang="en-US" sz="1500" dirty="0">
                <a:latin typeface="Times New Roman" pitchFamily="18" charset="0"/>
                <a:cs typeface="Times New Roman" pitchFamily="18" charset="0"/>
              </a:endParaRPr>
            </a:p>
          </p:txBody>
        </p:sp>
        <p:cxnSp>
          <p:nvCxnSpPr>
            <p:cNvPr id="18" name="Straight Arrow Connector 17"/>
            <p:cNvCxnSpPr/>
            <p:nvPr/>
          </p:nvCxnSpPr>
          <p:spPr>
            <a:xfrm flipH="1">
              <a:off x="1584176" y="2422242"/>
              <a:ext cx="151216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240360" y="3646378"/>
              <a:ext cx="1296144" cy="502702"/>
            </a:xfrm>
            <a:prstGeom prst="rect">
              <a:avLst/>
            </a:prstGeom>
            <a:ln w="12700">
              <a:no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Граница течења</a:t>
              </a:r>
              <a:endParaRPr lang="en-US" sz="1500" dirty="0">
                <a:latin typeface="Times New Roman" pitchFamily="18" charset="0"/>
                <a:cs typeface="Times New Roman" pitchFamily="18" charset="0"/>
              </a:endParaRPr>
            </a:p>
          </p:txBody>
        </p:sp>
        <p:cxnSp>
          <p:nvCxnSpPr>
            <p:cNvPr id="26" name="Straight Arrow Connector 25"/>
            <p:cNvCxnSpPr>
              <a:stCxn id="25" idx="0"/>
            </p:cNvCxnSpPr>
            <p:nvPr/>
          </p:nvCxnSpPr>
          <p:spPr>
            <a:xfrm flipH="1" flipV="1">
              <a:off x="3024336" y="3286338"/>
              <a:ext cx="86409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3888432" y="2710274"/>
              <a:ext cx="1296144" cy="297517"/>
            </a:xfrm>
            <a:prstGeom prst="rect">
              <a:avLst/>
            </a:prstGeom>
            <a:ln w="12700">
              <a:no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Лом (кидање)</a:t>
              </a:r>
              <a:endParaRPr lang="en-US" sz="1500" dirty="0">
                <a:latin typeface="Times New Roman" pitchFamily="18" charset="0"/>
                <a:cs typeface="Times New Roman" pitchFamily="18" charset="0"/>
              </a:endParaRPr>
            </a:p>
          </p:txBody>
        </p:sp>
      </p:grpSp>
      <p:sp>
        <p:nvSpPr>
          <p:cNvPr id="11" name="Rectangle 10"/>
          <p:cNvSpPr/>
          <p:nvPr/>
        </p:nvSpPr>
        <p:spPr>
          <a:xfrm>
            <a:off x="-36512" y="5518586"/>
            <a:ext cx="2052736" cy="502702"/>
          </a:xfrm>
          <a:prstGeom prst="rect">
            <a:avLst/>
          </a:prstGeom>
          <a:ln w="12700">
            <a:noFill/>
          </a:ln>
        </p:spPr>
        <p:txBody>
          <a:bodyPr wrap="square">
            <a:spAutoFit/>
          </a:bodyPr>
          <a:lstStyle/>
          <a:p>
            <a:pPr algn="ctr">
              <a:lnSpc>
                <a:spcPts val="1600"/>
              </a:lnSpc>
            </a:pPr>
            <a:r>
              <a:rPr lang="sr-Cyrl-CS" sz="1500" dirty="0" smtClean="0">
                <a:latin typeface="Times New Roman" pitchFamily="18" charset="0"/>
                <a:cs typeface="Times New Roman" pitchFamily="18" charset="0"/>
              </a:rPr>
              <a:t>Област </a:t>
            </a:r>
            <a:endParaRPr lang="en-US" sz="1500" dirty="0" smtClean="0">
              <a:latin typeface="Times New Roman" pitchFamily="18" charset="0"/>
              <a:cs typeface="Times New Roman" pitchFamily="18" charset="0"/>
            </a:endParaRPr>
          </a:p>
          <a:p>
            <a:pPr algn="ctr">
              <a:lnSpc>
                <a:spcPts val="1600"/>
              </a:lnSpc>
            </a:pPr>
            <a:r>
              <a:rPr lang="sr-Cyrl-CS" sz="1500" dirty="0" smtClean="0">
                <a:latin typeface="Times New Roman" pitchFamily="18" charset="0"/>
                <a:cs typeface="Times New Roman" pitchFamily="18" charset="0"/>
              </a:rPr>
              <a:t>пропорционалности</a:t>
            </a:r>
            <a:endParaRPr lang="en-US" sz="1500" dirty="0">
              <a:latin typeface="Times New Roman" pitchFamily="18" charset="0"/>
              <a:cs typeface="Times New Roman" pitchFamily="18" charset="0"/>
            </a:endParaRPr>
          </a:p>
        </p:txBody>
      </p:sp>
      <p:sp>
        <p:nvSpPr>
          <p:cNvPr id="33" name="Rectangle 32"/>
          <p:cNvSpPr/>
          <p:nvPr/>
        </p:nvSpPr>
        <p:spPr>
          <a:xfrm>
            <a:off x="4788024" y="2636912"/>
            <a:ext cx="4067944" cy="1988878"/>
          </a:xfrm>
          <a:prstGeom prst="rect">
            <a:avLst/>
          </a:prstGeom>
        </p:spPr>
        <p:txBody>
          <a:bodyPr wrap="square">
            <a:spAutoFit/>
          </a:bodyPr>
          <a:lstStyle/>
          <a:p>
            <a:pPr>
              <a:lnSpc>
                <a:spcPts val="3000"/>
              </a:lnSpc>
            </a:pPr>
            <a:r>
              <a:rPr lang="sr-Cyrl-CS" sz="2300" dirty="0" smtClean="0">
                <a:latin typeface="Times New Roman" pitchFamily="18" charset="0"/>
                <a:cs typeface="Times New Roman" pitchFamily="18" charset="0"/>
              </a:rPr>
              <a:t>Током течења, под дејством константног напона, молекули неко време клизе један преко другог заузимајући стабилније положаје. </a:t>
            </a:r>
            <a:endParaRPr lang="en-US" sz="2300" dirty="0" smtClean="0">
              <a:latin typeface="Times New Roman" pitchFamily="18" charset="0"/>
              <a:cs typeface="Times New Roman" pitchFamily="18" charset="0"/>
            </a:endParaRPr>
          </a:p>
        </p:txBody>
      </p:sp>
      <p:sp>
        <p:nvSpPr>
          <p:cNvPr id="20" name="Rectangle 19"/>
          <p:cNvSpPr/>
          <p:nvPr/>
        </p:nvSpPr>
        <p:spPr>
          <a:xfrm>
            <a:off x="107504" y="5951602"/>
            <a:ext cx="9036496" cy="861774"/>
          </a:xfrm>
          <a:prstGeom prst="rect">
            <a:avLst/>
          </a:prstGeom>
        </p:spPr>
        <p:txBody>
          <a:bodyPr wrap="square">
            <a:spAutoFit/>
          </a:bodyPr>
          <a:lstStyle/>
          <a:p>
            <a:pPr>
              <a:lnSpc>
                <a:spcPts val="3000"/>
              </a:lnSpc>
            </a:pPr>
            <a:r>
              <a:rPr lang="sr-Cyrl-CS" sz="2300" dirty="0" smtClean="0">
                <a:latin typeface="Times New Roman" pitchFamily="18" charset="0"/>
                <a:cs typeface="Times New Roman" pitchFamily="18" charset="0"/>
              </a:rPr>
              <a:t>Највећи напон који материјал издржи назива се </a:t>
            </a:r>
            <a:r>
              <a:rPr lang="sr-Cyrl-CS" sz="2300" b="1" dirty="0" smtClean="0">
                <a:solidFill>
                  <a:srgbClr val="C00000"/>
                </a:solidFill>
                <a:latin typeface="Times New Roman" pitchFamily="18" charset="0"/>
                <a:cs typeface="Times New Roman" pitchFamily="18" charset="0"/>
              </a:rPr>
              <a:t>чврстоћа</a:t>
            </a:r>
            <a:r>
              <a:rPr lang="sr-Cyrl-CS" sz="2300" dirty="0" smtClean="0">
                <a:latin typeface="Times New Roman" pitchFamily="18" charset="0"/>
                <a:cs typeface="Times New Roman" pitchFamily="18" charset="0"/>
              </a:rPr>
              <a:t> и изражава се у паскалима (тачка М).</a:t>
            </a:r>
            <a:endParaRPr lang="en-US" sz="2300" dirty="0">
              <a:latin typeface="Times New Roman" pitchFamily="18" charset="0"/>
              <a:cs typeface="Times New Roman" pitchFamily="18" charset="0"/>
            </a:endParaRPr>
          </a:p>
        </p:txBody>
      </p:sp>
      <p:sp>
        <p:nvSpPr>
          <p:cNvPr id="21" name="Rectangle 20"/>
          <p:cNvSpPr/>
          <p:nvPr/>
        </p:nvSpPr>
        <p:spPr>
          <a:xfrm>
            <a:off x="179512" y="1556792"/>
            <a:ext cx="6552728" cy="446276"/>
          </a:xfrm>
          <a:prstGeom prst="rect">
            <a:avLst/>
          </a:prstGeom>
        </p:spPr>
        <p:txBody>
          <a:bodyPr wrap="square">
            <a:spAutoFit/>
          </a:bodyPr>
          <a:lstStyle/>
          <a:p>
            <a:r>
              <a:rPr lang="sr-Cyrl-CS" sz="2300" b="1" dirty="0" smtClean="0">
                <a:solidFill>
                  <a:srgbClr val="C00000"/>
                </a:solidFill>
                <a:latin typeface="Times New Roman" pitchFamily="18" charset="0"/>
                <a:cs typeface="Times New Roman" pitchFamily="18" charset="0"/>
              </a:rPr>
              <a:t>Течење</a:t>
            </a:r>
            <a:r>
              <a:rPr lang="sr-Cyrl-CS" sz="2300" dirty="0" smtClean="0">
                <a:latin typeface="Times New Roman" pitchFamily="18" charset="0"/>
                <a:cs typeface="Times New Roman" pitchFamily="18" charset="0"/>
              </a:rPr>
              <a:t> је одраз промена у структури материјала. </a:t>
            </a:r>
            <a:endParaRPr lang="en-US" sz="23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12" y="1052736"/>
            <a:ext cx="9144000" cy="1246495"/>
          </a:xfrm>
          <a:prstGeom prst="rect">
            <a:avLst/>
          </a:prstGeom>
        </p:spPr>
        <p:txBody>
          <a:bodyPr wrap="square">
            <a:spAutoFit/>
          </a:bodyPr>
          <a:lstStyle/>
          <a:p>
            <a:pPr>
              <a:lnSpc>
                <a:spcPts val="3000"/>
              </a:lnSpc>
            </a:pPr>
            <a:r>
              <a:rPr lang="sr-Cyrl-CS" sz="2300" b="1" dirty="0" smtClean="0">
                <a:solidFill>
                  <a:srgbClr val="C00000"/>
                </a:solidFill>
                <a:latin typeface="Times New Roman" pitchFamily="18" charset="0"/>
                <a:cs typeface="Times New Roman" pitchFamily="18" charset="0"/>
              </a:rPr>
              <a:t>Еластичност</a:t>
            </a:r>
            <a:r>
              <a:rPr lang="sr-Cyrl-CS" sz="2300" dirty="0" smtClean="0">
                <a:latin typeface="Times New Roman" pitchFamily="18" charset="0"/>
                <a:cs typeface="Times New Roman" pitchFamily="18" charset="0"/>
              </a:rPr>
              <a:t> материјала одређена је његовим модулом еластичности који се дефинише односом напона и деформације у области њихове пропорционалности</a:t>
            </a:r>
            <a:r>
              <a:rPr lang="en-US" sz="2300" dirty="0" smtClean="0">
                <a:latin typeface="Times New Roman" pitchFamily="18" charset="0"/>
                <a:cs typeface="Times New Roman" pitchFamily="18" charset="0"/>
              </a:rPr>
              <a:t>.</a:t>
            </a:r>
            <a:endParaRPr lang="en-US" sz="2300" dirty="0">
              <a:latin typeface="Times New Roman" pitchFamily="18" charset="0"/>
              <a:cs typeface="Times New Roman" pitchFamily="18" charset="0"/>
            </a:endParaRPr>
          </a:p>
        </p:txBody>
      </p:sp>
      <p:pic>
        <p:nvPicPr>
          <p:cNvPr id="62467" name="Picture 3"/>
          <p:cNvPicPr>
            <a:picLocks noChangeAspect="1" noChangeArrowheads="1"/>
          </p:cNvPicPr>
          <p:nvPr/>
        </p:nvPicPr>
        <p:blipFill>
          <a:blip r:embed="rId2" cstate="print"/>
          <a:srcRect/>
          <a:stretch>
            <a:fillRect/>
          </a:stretch>
        </p:blipFill>
        <p:spPr bwMode="auto">
          <a:xfrm>
            <a:off x="2123728" y="3887799"/>
            <a:ext cx="4464496" cy="2205497"/>
          </a:xfrm>
          <a:prstGeom prst="rect">
            <a:avLst/>
          </a:prstGeom>
          <a:noFill/>
          <a:ln w="9525">
            <a:noFill/>
            <a:miter lim="800000"/>
            <a:headEnd/>
            <a:tailEnd/>
          </a:ln>
        </p:spPr>
      </p:pic>
      <p:pic>
        <p:nvPicPr>
          <p:cNvPr id="62468" name="Picture 4"/>
          <p:cNvPicPr>
            <a:picLocks noChangeAspect="1" noChangeArrowheads="1"/>
          </p:cNvPicPr>
          <p:nvPr/>
        </p:nvPicPr>
        <p:blipFill>
          <a:blip r:embed="rId3" cstate="print"/>
          <a:srcRect/>
          <a:stretch>
            <a:fillRect/>
          </a:stretch>
        </p:blipFill>
        <p:spPr bwMode="auto">
          <a:xfrm>
            <a:off x="3491880" y="1988840"/>
            <a:ext cx="1224136" cy="869559"/>
          </a:xfrm>
          <a:prstGeom prst="rect">
            <a:avLst/>
          </a:prstGeom>
          <a:noFill/>
          <a:ln w="9525">
            <a:noFill/>
            <a:miter lim="800000"/>
            <a:headEnd/>
            <a:tailEnd/>
          </a:ln>
        </p:spPr>
      </p:pic>
      <p:sp>
        <p:nvSpPr>
          <p:cNvPr id="9" name="Rectangle 8"/>
          <p:cNvSpPr/>
          <p:nvPr/>
        </p:nvSpPr>
        <p:spPr>
          <a:xfrm>
            <a:off x="35496" y="2852936"/>
            <a:ext cx="8352928" cy="861774"/>
          </a:xfrm>
          <a:prstGeom prst="rect">
            <a:avLst/>
          </a:prstGeom>
          <a:ln>
            <a:noFill/>
          </a:ln>
        </p:spPr>
        <p:txBody>
          <a:bodyPr wrap="square">
            <a:spAutoFit/>
          </a:bodyPr>
          <a:lstStyle/>
          <a:p>
            <a:pPr>
              <a:lnSpc>
                <a:spcPts val="3000"/>
              </a:lnSpc>
            </a:pPr>
            <a:r>
              <a:rPr lang="sr-Cyrl-CS" sz="2300" dirty="0" smtClean="0">
                <a:latin typeface="Times New Roman" pitchFamily="18" charset="0"/>
                <a:cs typeface="Times New Roman" pitchFamily="18" charset="0"/>
              </a:rPr>
              <a:t>Како је деформација бездимензиона величина – јединица модула еластичности је иста као за напон (паскал). </a:t>
            </a:r>
            <a:endParaRPr lang="en-US" sz="2300" dirty="0">
              <a:latin typeface="Times New Roman" pitchFamily="18" charset="0"/>
              <a:cs typeface="Times New Roman" pitchFamily="18" charset="0"/>
            </a:endParaRPr>
          </a:p>
        </p:txBody>
      </p:sp>
      <p:sp>
        <p:nvSpPr>
          <p:cNvPr id="5" name="Rectangle 4"/>
          <p:cNvSpPr/>
          <p:nvPr/>
        </p:nvSpPr>
        <p:spPr>
          <a:xfrm>
            <a:off x="1043608" y="3627077"/>
            <a:ext cx="6984776" cy="449995"/>
          </a:xfrm>
          <a:prstGeom prst="rect">
            <a:avLst/>
          </a:prstGeom>
          <a:noFill/>
          <a:ln>
            <a:noFill/>
          </a:ln>
        </p:spPr>
        <p:txBody>
          <a:bodyPr wrap="square">
            <a:spAutoFit/>
          </a:bodyPr>
          <a:lstStyle/>
          <a:p>
            <a:pPr algn="ctr">
              <a:lnSpc>
                <a:spcPts val="3000"/>
              </a:lnSpc>
            </a:pPr>
            <a:r>
              <a:rPr lang="sr-Cyrl-CS" sz="2300" dirty="0" smtClean="0">
                <a:solidFill>
                  <a:srgbClr val="C00000"/>
                </a:solidFill>
                <a:latin typeface="Times New Roman" pitchFamily="18" charset="0"/>
                <a:cs typeface="Times New Roman" pitchFamily="18" charset="0"/>
              </a:rPr>
              <a:t>Поређење модула еластичности два материјала</a:t>
            </a:r>
            <a:endParaRPr lang="en-US" sz="2300" dirty="0">
              <a:solidFill>
                <a:srgbClr val="C00000"/>
              </a:solidFill>
              <a:latin typeface="Times New Roman" pitchFamily="18" charset="0"/>
              <a:cs typeface="Times New Roman" pitchFamily="18" charset="0"/>
            </a:endParaRPr>
          </a:p>
        </p:txBody>
      </p:sp>
      <p:sp>
        <p:nvSpPr>
          <p:cNvPr id="7" name="Rectangle 6"/>
          <p:cNvSpPr/>
          <p:nvPr/>
        </p:nvSpPr>
        <p:spPr>
          <a:xfrm>
            <a:off x="107504" y="5941149"/>
            <a:ext cx="8784976" cy="800219"/>
          </a:xfrm>
          <a:prstGeom prst="rect">
            <a:avLst/>
          </a:prstGeom>
        </p:spPr>
        <p:txBody>
          <a:bodyPr wrap="square">
            <a:spAutoFit/>
          </a:bodyPr>
          <a:lstStyle/>
          <a:p>
            <a:r>
              <a:rPr lang="sr-Cyrl-CS" sz="2300" dirty="0" smtClean="0">
                <a:latin typeface="Times New Roman" pitchFamily="18" charset="0"/>
                <a:cs typeface="Times New Roman" pitchFamily="18" charset="0"/>
              </a:rPr>
              <a:t>Што је модул еластичности већи то је материјал крући, односно мање еластичан. </a:t>
            </a:r>
            <a:endParaRPr lang="en-US" sz="23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79512" y="2276872"/>
          <a:ext cx="4392488" cy="4389120"/>
        </p:xfrm>
        <a:graphic>
          <a:graphicData uri="http://schemas.openxmlformats.org/drawingml/2006/table">
            <a:tbl>
              <a:tblPr/>
              <a:tblGrid>
                <a:gridCol w="3461876"/>
                <a:gridCol w="930612"/>
              </a:tblGrid>
              <a:tr h="0">
                <a:tc>
                  <a:txBody>
                    <a:bodyPr/>
                    <a:lstStyle/>
                    <a:p>
                      <a:pPr algn="ctr">
                        <a:spcAft>
                          <a:spcPts val="0"/>
                        </a:spcAft>
                      </a:pPr>
                      <a:r>
                        <a:rPr lang="sr-Cyrl-CS" sz="1800" b="1" dirty="0">
                          <a:latin typeface="Times New Roman" pitchFamily="18" charset="0"/>
                          <a:ea typeface="Times New Roman"/>
                          <a:cs typeface="Times New Roman" pitchFamily="18" charset="0"/>
                        </a:rPr>
                        <a:t>Материјал</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b="1" dirty="0">
                          <a:latin typeface="Times New Roman" pitchFamily="18" charset="0"/>
                          <a:ea typeface="Times New Roman"/>
                          <a:cs typeface="Times New Roman" pitchFamily="18" charset="0"/>
                        </a:rPr>
                        <a:t>Е (</a:t>
                      </a:r>
                      <a:r>
                        <a:rPr lang="sr-Cyrl-CS" sz="1800" b="1" dirty="0" smtClean="0">
                          <a:latin typeface="Times New Roman" pitchFamily="18" charset="0"/>
                          <a:ea typeface="Times New Roman"/>
                          <a:cs typeface="Times New Roman" pitchFamily="18" charset="0"/>
                        </a:rPr>
                        <a:t>GРa</a:t>
                      </a:r>
                      <a:r>
                        <a:rPr lang="sr-Cyrl-CS" sz="1800" b="1" dirty="0">
                          <a:latin typeface="Times New Roman" pitchFamily="18" charset="0"/>
                          <a:ea typeface="Times New Roman"/>
                          <a:cs typeface="Times New Roman" pitchFamily="18" charset="0"/>
                        </a:rPr>
                        <a:t>)</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a:latin typeface="Times New Roman" pitchFamily="18" charset="0"/>
                          <a:ea typeface="Times New Roman"/>
                          <a:cs typeface="Times New Roman" pitchFamily="18" charset="0"/>
                        </a:rPr>
                        <a:t>Карбид волфрама</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700</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a:latin typeface="Times New Roman" pitchFamily="18" charset="0"/>
                          <a:ea typeface="Times New Roman"/>
                          <a:cs typeface="Times New Roman" pitchFamily="18" charset="0"/>
                        </a:rPr>
                        <a:t>Алуминијум оксид</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400</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dirty="0">
                          <a:latin typeface="Times New Roman" pitchFamily="18" charset="0"/>
                          <a:ea typeface="Times New Roman"/>
                          <a:cs typeface="Times New Roman" pitchFamily="18" charset="0"/>
                        </a:rPr>
                        <a:t>Легуре: Co-Cr, Ni-Cr,Fe-Cr, нерђајући челик</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200</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dirty="0">
                          <a:latin typeface="Times New Roman" pitchFamily="18" charset="0"/>
                          <a:ea typeface="Times New Roman"/>
                          <a:cs typeface="Times New Roman" pitchFamily="18" charset="0"/>
                        </a:rPr>
                        <a:t>Легуре: Au, Ag-Pd, Ti</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Порцелан</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60-120</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a:latin typeface="Times New Roman" pitchFamily="18" charset="0"/>
                          <a:ea typeface="Times New Roman"/>
                          <a:cs typeface="Times New Roman" pitchFamily="18" charset="0"/>
                        </a:rPr>
                        <a:t>Глеђ зуба</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50-80</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dirty="0">
                          <a:latin typeface="Times New Roman" pitchFamily="18" charset="0"/>
                          <a:ea typeface="Times New Roman"/>
                          <a:cs typeface="Times New Roman" pitchFamily="18" charset="0"/>
                        </a:rPr>
                        <a:t>Амалгам</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a:latin typeface="Times New Roman" pitchFamily="18" charset="0"/>
                          <a:ea typeface="Times New Roman"/>
                          <a:cs typeface="Times New Roman" pitchFamily="18" charset="0"/>
                        </a:rPr>
                        <a:t>20-35</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sr-Cyrl-CS" sz="1800" dirty="0" smtClean="0">
                          <a:latin typeface="Times New Roman" pitchFamily="18" charset="0"/>
                          <a:ea typeface="Times New Roman"/>
                          <a:cs typeface="Times New Roman" pitchFamily="18" charset="0"/>
                        </a:rPr>
                        <a:t>Угљенична </a:t>
                      </a:r>
                      <a:r>
                        <a:rPr lang="sr-Cyrl-CS" sz="1800" dirty="0">
                          <a:latin typeface="Times New Roman" pitchFamily="18" charset="0"/>
                          <a:ea typeface="Times New Roman"/>
                          <a:cs typeface="Times New Roman" pitchFamily="18" charset="0"/>
                        </a:rPr>
                        <a:t>влакна (стакласти угљеник)</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Zn-фосфатни цемент</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Силикатни цемент</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Композити</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Гипс</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dirty="0">
                          <a:latin typeface="Times New Roman" pitchFamily="18" charset="0"/>
                          <a:ea typeface="Times New Roman"/>
                          <a:cs typeface="Times New Roman" pitchFamily="18" charset="0"/>
                        </a:rPr>
                        <a:t>15-20</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539552" y="1856437"/>
            <a:ext cx="7992888" cy="461665"/>
          </a:xfrm>
          <a:prstGeom prst="rect">
            <a:avLst/>
          </a:prstGeom>
        </p:spPr>
        <p:txBody>
          <a:bodyPr wrap="square">
            <a:spAutoFit/>
          </a:bodyPr>
          <a:lstStyle/>
          <a:p>
            <a:r>
              <a:rPr lang="sr-Cyrl-CS" sz="2400" b="1" dirty="0" smtClean="0">
                <a:latin typeface="Times New Roman" pitchFamily="18" charset="0"/>
                <a:cs typeface="Times New Roman" pitchFamily="18" charset="0"/>
              </a:rPr>
              <a:t>Вредности модула еластичности неких материјала</a:t>
            </a:r>
            <a:endParaRPr lang="en-US" sz="24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4751512" y="2276873"/>
          <a:ext cx="4212976" cy="4392487"/>
        </p:xfrm>
        <a:graphic>
          <a:graphicData uri="http://schemas.openxmlformats.org/drawingml/2006/table">
            <a:tbl>
              <a:tblPr/>
              <a:tblGrid>
                <a:gridCol w="2867089"/>
                <a:gridCol w="1345887"/>
              </a:tblGrid>
              <a:tr h="313749">
                <a:tc>
                  <a:txBody>
                    <a:bodyPr/>
                    <a:lstStyle/>
                    <a:p>
                      <a:pPr algn="ctr">
                        <a:spcAft>
                          <a:spcPts val="0"/>
                        </a:spcAft>
                      </a:pPr>
                      <a:r>
                        <a:rPr lang="sr-Cyrl-CS" sz="1800" b="1" dirty="0">
                          <a:latin typeface="Times New Roman" pitchFamily="18" charset="0"/>
                          <a:ea typeface="Times New Roman"/>
                          <a:cs typeface="Times New Roman" pitchFamily="18" charset="0"/>
                        </a:rPr>
                        <a:t>Материјал</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b="1" dirty="0">
                          <a:latin typeface="Times New Roman" pitchFamily="18" charset="0"/>
                          <a:ea typeface="Times New Roman"/>
                          <a:cs typeface="Times New Roman" pitchFamily="18" charset="0"/>
                        </a:rPr>
                        <a:t>Е (</a:t>
                      </a:r>
                      <a:r>
                        <a:rPr lang="sr-Cyrl-CS" sz="1800" b="1" dirty="0" smtClean="0">
                          <a:latin typeface="Times New Roman" pitchFamily="18" charset="0"/>
                          <a:ea typeface="Times New Roman"/>
                          <a:cs typeface="Times New Roman" pitchFamily="18" charset="0"/>
                        </a:rPr>
                        <a:t>G</a:t>
                      </a:r>
                      <a:r>
                        <a:rPr lang="en-US" sz="1800" b="1" dirty="0" smtClean="0">
                          <a:latin typeface="Times New Roman" pitchFamily="18" charset="0"/>
                          <a:ea typeface="Times New Roman"/>
                          <a:cs typeface="Times New Roman" pitchFamily="18" charset="0"/>
                        </a:rPr>
                        <a:t>P</a:t>
                      </a:r>
                      <a:r>
                        <a:rPr lang="sr-Cyrl-CS" sz="1800" b="1" dirty="0" smtClean="0">
                          <a:latin typeface="Times New Roman" pitchFamily="18" charset="0"/>
                          <a:ea typeface="Times New Roman"/>
                          <a:cs typeface="Times New Roman" pitchFamily="18" charset="0"/>
                        </a:rPr>
                        <a:t>a</a:t>
                      </a:r>
                      <a:r>
                        <a:rPr lang="sr-Cyrl-CS" sz="1800" b="1" dirty="0">
                          <a:latin typeface="Times New Roman" pitchFamily="18" charset="0"/>
                          <a:ea typeface="Times New Roman"/>
                          <a:cs typeface="Times New Roman" pitchFamily="18" charset="0"/>
                        </a:rPr>
                        <a:t>)</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749">
                <a:tc>
                  <a:txBody>
                    <a:bodyPr/>
                    <a:lstStyle/>
                    <a:p>
                      <a:pPr algn="ctr">
                        <a:spcAft>
                          <a:spcPts val="0"/>
                        </a:spcAft>
                      </a:pPr>
                      <a:r>
                        <a:rPr lang="sr-Cyrl-CS" sz="1800">
                          <a:latin typeface="Times New Roman" pitchFamily="18" charset="0"/>
                          <a:ea typeface="Times New Roman"/>
                          <a:cs typeface="Times New Roman" pitchFamily="18" charset="0"/>
                        </a:rPr>
                        <a:t>Дентин</a:t>
                      </a:r>
                      <a:endParaRPr lang="en-US" sz="180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dirty="0">
                          <a:latin typeface="Times New Roman" pitchFamily="18" charset="0"/>
                          <a:ea typeface="Times New Roman"/>
                          <a:cs typeface="Times New Roman" pitchFamily="18" charset="0"/>
                        </a:rPr>
                        <a:t>15</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2495">
                <a:tc>
                  <a:txBody>
                    <a:bodyPr/>
                    <a:lstStyle/>
                    <a:p>
                      <a:pPr algn="ctr">
                        <a:spcAft>
                          <a:spcPts val="0"/>
                        </a:spcAft>
                      </a:pPr>
                      <a:r>
                        <a:rPr lang="sr-Cyrl-CS" sz="1800" dirty="0">
                          <a:latin typeface="Times New Roman" pitchFamily="18" charset="0"/>
                          <a:ea typeface="Times New Roman"/>
                          <a:cs typeface="Times New Roman" pitchFamily="18" charset="0"/>
                        </a:rPr>
                        <a:t>Цементи:</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ZOE-модификован полимером</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Zn-полиакрилатни</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EBA</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Акрилатне смоле</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dirty="0">
                          <a:latin typeface="Times New Roman" pitchFamily="18" charset="0"/>
                          <a:ea typeface="Times New Roman"/>
                          <a:cs typeface="Times New Roman" pitchFamily="18" charset="0"/>
                        </a:rPr>
                        <a:t>2-5</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1247">
                <a:tc>
                  <a:txBody>
                    <a:bodyPr/>
                    <a:lstStyle/>
                    <a:p>
                      <a:pPr algn="ctr">
                        <a:spcAft>
                          <a:spcPts val="0"/>
                        </a:spcAft>
                      </a:pPr>
                      <a:r>
                        <a:rPr lang="sr-Cyrl-CS" sz="1800" dirty="0">
                          <a:latin typeface="Times New Roman" pitchFamily="18" charset="0"/>
                          <a:ea typeface="Times New Roman"/>
                          <a:cs typeface="Times New Roman" pitchFamily="18" charset="0"/>
                        </a:rPr>
                        <a:t>Агар за отиске</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Силиконска гума</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Еластомери</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dirty="0">
                          <a:latin typeface="Times New Roman" pitchFamily="18" charset="0"/>
                          <a:ea typeface="Times New Roman"/>
                          <a:cs typeface="Times New Roman" pitchFamily="18" charset="0"/>
                        </a:rPr>
                        <a:t>10</a:t>
                      </a:r>
                      <a:r>
                        <a:rPr lang="sr-Cyrl-CS" sz="1800" baseline="30000" dirty="0">
                          <a:latin typeface="Times New Roman" pitchFamily="18" charset="0"/>
                          <a:ea typeface="Times New Roman"/>
                          <a:cs typeface="Times New Roman" pitchFamily="18" charset="0"/>
                        </a:rPr>
                        <a:t>-3</a:t>
                      </a:r>
                      <a:endParaRPr lang="en-US" sz="1800" baseline="300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1247">
                <a:tc>
                  <a:txBody>
                    <a:bodyPr/>
                    <a:lstStyle/>
                    <a:p>
                      <a:pPr algn="ctr">
                        <a:spcAft>
                          <a:spcPts val="0"/>
                        </a:spcAft>
                      </a:pPr>
                      <a:r>
                        <a:rPr lang="sr-Cyrl-CS" sz="1800" dirty="0">
                          <a:latin typeface="Times New Roman" pitchFamily="18" charset="0"/>
                          <a:ea typeface="Times New Roman"/>
                          <a:cs typeface="Times New Roman" pitchFamily="18" charset="0"/>
                        </a:rPr>
                        <a:t>Агар за дублирање модела</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Алгинати</a:t>
                      </a:r>
                      <a:endParaRPr lang="en-US" sz="1800" dirty="0">
                        <a:latin typeface="Times New Roman" pitchFamily="18" charset="0"/>
                        <a:ea typeface="Times New Roman"/>
                        <a:cs typeface="Times New Roman" pitchFamily="18" charset="0"/>
                      </a:endParaRPr>
                    </a:p>
                    <a:p>
                      <a:pPr algn="ctr">
                        <a:spcAft>
                          <a:spcPts val="0"/>
                        </a:spcAft>
                      </a:pPr>
                      <a:r>
                        <a:rPr lang="sr-Cyrl-CS" sz="1800" dirty="0">
                          <a:latin typeface="Times New Roman" pitchFamily="18" charset="0"/>
                          <a:ea typeface="Times New Roman"/>
                          <a:cs typeface="Times New Roman" pitchFamily="18" charset="0"/>
                        </a:rPr>
                        <a:t>Полисулфиди</a:t>
                      </a:r>
                      <a:endParaRPr lang="en-US" sz="18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800" dirty="0">
                          <a:latin typeface="Times New Roman" pitchFamily="18" charset="0"/>
                          <a:ea typeface="Times New Roman"/>
                          <a:cs typeface="Times New Roman" pitchFamily="18" charset="0"/>
                        </a:rPr>
                        <a:t>10</a:t>
                      </a:r>
                      <a:r>
                        <a:rPr lang="sr-Cyrl-CS" sz="1800" baseline="30000" dirty="0">
                          <a:latin typeface="Times New Roman" pitchFamily="18" charset="0"/>
                          <a:ea typeface="Times New Roman"/>
                          <a:cs typeface="Times New Roman" pitchFamily="18" charset="0"/>
                        </a:rPr>
                        <a:t>-4</a:t>
                      </a:r>
                      <a:endParaRPr lang="en-US" sz="1800" baseline="300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107504" y="116632"/>
            <a:ext cx="8784976" cy="1785104"/>
          </a:xfrm>
          <a:prstGeom prst="rect">
            <a:avLst/>
          </a:prstGeom>
        </p:spPr>
        <p:txBody>
          <a:bodyPr wrap="square">
            <a:spAutoFit/>
          </a:bodyPr>
          <a:lstStyle/>
          <a:p>
            <a:pPr algn="just"/>
            <a:r>
              <a:rPr lang="sr-Cyrl-CS" sz="2200" dirty="0" smtClean="0">
                <a:latin typeface="Times New Roman" pitchFamily="18" charset="0"/>
                <a:cs typeface="Times New Roman" pitchFamily="18" charset="0"/>
              </a:rPr>
              <a:t>За неке материјале је потребно да имају мали модул елестичности да би под дејством малих напона могли еластично да се деформишу. Насупрот томе</a:t>
            </a:r>
            <a:r>
              <a:rPr lang="en-US" sz="2200" dirty="0" smtClean="0">
                <a:latin typeface="Times New Roman" pitchFamily="18" charset="0"/>
                <a:cs typeface="Times New Roman" pitchFamily="18" charset="0"/>
              </a:rPr>
              <a:t>,</a:t>
            </a:r>
            <a:r>
              <a:rPr lang="sr-Cyrl-CS" sz="2200" dirty="0" smtClean="0">
                <a:latin typeface="Times New Roman" pitchFamily="18" charset="0"/>
                <a:cs typeface="Times New Roman" pitchFamily="18" charset="0"/>
              </a:rPr>
              <a:t> градивни материјали на пример</a:t>
            </a:r>
            <a:r>
              <a:rPr lang="en-US" sz="2200" dirty="0" smtClean="0">
                <a:latin typeface="Times New Roman" pitchFamily="18" charset="0"/>
                <a:cs typeface="Times New Roman" pitchFamily="18" charset="0"/>
              </a:rPr>
              <a:t>,</a:t>
            </a:r>
            <a:r>
              <a:rPr lang="sr-Cyrl-CS" sz="2200" dirty="0" smtClean="0">
                <a:latin typeface="Times New Roman" pitchFamily="18" charset="0"/>
                <a:cs typeface="Times New Roman" pitchFamily="18" charset="0"/>
              </a:rPr>
              <a:t> морају имати велики модул еластичности да би се при знатним напонима само незнатно деформисали.</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12" y="1268760"/>
            <a:ext cx="9144000" cy="3247043"/>
          </a:xfrm>
          <a:prstGeom prst="rect">
            <a:avLst/>
          </a:prstGeom>
        </p:spPr>
        <p:txBody>
          <a:bodyPr wrap="square">
            <a:spAutoFit/>
          </a:bodyPr>
          <a:lstStyle/>
          <a:p>
            <a:pPr>
              <a:lnSpc>
                <a:spcPts val="3000"/>
              </a:lnSpc>
              <a:spcAft>
                <a:spcPts val="1200"/>
              </a:spcAft>
            </a:pPr>
            <a:r>
              <a:rPr lang="sr-Cyrl-CS" sz="2500" b="1" dirty="0" smtClean="0">
                <a:solidFill>
                  <a:srgbClr val="C00000"/>
                </a:solidFill>
                <a:latin typeface="Times New Roman" pitchFamily="18" charset="0"/>
                <a:cs typeface="Times New Roman" pitchFamily="18" charset="0"/>
              </a:rPr>
              <a:t>Пластичност</a:t>
            </a:r>
            <a:r>
              <a:rPr lang="sr-Cyrl-CS" sz="2500" dirty="0" smtClean="0">
                <a:latin typeface="Times New Roman" pitchFamily="18" charset="0"/>
                <a:cs typeface="Times New Roman" pitchFamily="18" charset="0"/>
              </a:rPr>
              <a:t> материјала одређена је његовом нереверзибилном, трајном деформацијом. </a:t>
            </a:r>
            <a:endParaRPr lang="en-US" sz="2500" dirty="0" smtClean="0">
              <a:latin typeface="Times New Roman" pitchFamily="18" charset="0"/>
              <a:cs typeface="Times New Roman" pitchFamily="18" charset="0"/>
            </a:endParaRPr>
          </a:p>
          <a:p>
            <a:pPr>
              <a:lnSpc>
                <a:spcPts val="3000"/>
              </a:lnSpc>
              <a:spcAft>
                <a:spcPts val="1200"/>
              </a:spcAft>
            </a:pPr>
            <a:r>
              <a:rPr lang="sr-Cyrl-CS" sz="2500" dirty="0" smtClean="0">
                <a:latin typeface="Times New Roman" pitchFamily="18" charset="0"/>
                <a:cs typeface="Times New Roman" pitchFamily="18" charset="0"/>
              </a:rPr>
              <a:t>Што је трајна деформација већа, то је материјал пластичнији, тј. мање крт. </a:t>
            </a:r>
          </a:p>
          <a:p>
            <a:pPr>
              <a:lnSpc>
                <a:spcPts val="3000"/>
              </a:lnSpc>
              <a:spcAft>
                <a:spcPts val="1200"/>
              </a:spcAft>
            </a:pPr>
            <a:r>
              <a:rPr lang="sr-Cyrl-CS" sz="2500" dirty="0" smtClean="0">
                <a:latin typeface="Times New Roman" pitchFamily="18" charset="0"/>
                <a:cs typeface="Times New Roman" pitchFamily="18" charset="0"/>
              </a:rPr>
              <a:t>Изразиту пластичност имају влачни и ковни материјали. </a:t>
            </a:r>
            <a:endParaRPr lang="en-US" sz="2500" dirty="0" smtClean="0">
              <a:latin typeface="Times New Roman" pitchFamily="18" charset="0"/>
              <a:cs typeface="Times New Roman" pitchFamily="18" charset="0"/>
            </a:endParaRPr>
          </a:p>
          <a:p>
            <a:pPr>
              <a:lnSpc>
                <a:spcPts val="3000"/>
              </a:lnSpc>
              <a:spcAft>
                <a:spcPts val="1200"/>
              </a:spcAft>
            </a:pPr>
            <a:r>
              <a:rPr lang="sr-Cyrl-CS" sz="2500" dirty="0" smtClean="0">
                <a:latin typeface="Times New Roman" pitchFamily="18" charset="0"/>
                <a:cs typeface="Times New Roman" pitchFamily="18" charset="0"/>
              </a:rPr>
              <a:t>Метали су због своје структуре веома подесни за влачење и ковање: </a:t>
            </a:r>
          </a:p>
        </p:txBody>
      </p:sp>
      <p:sp>
        <p:nvSpPr>
          <p:cNvPr id="3" name="Rectangle 2"/>
          <p:cNvSpPr/>
          <p:nvPr/>
        </p:nvSpPr>
        <p:spPr>
          <a:xfrm>
            <a:off x="539552" y="4797152"/>
            <a:ext cx="3384376" cy="1631216"/>
          </a:xfrm>
          <a:prstGeom prst="rect">
            <a:avLst/>
          </a:prstGeom>
          <a:solidFill>
            <a:schemeClr val="bg2">
              <a:lumMod val="50000"/>
            </a:schemeClr>
          </a:solidFill>
        </p:spPr>
        <p:txBody>
          <a:bodyPr wrap="square">
            <a:spAutoFit/>
          </a:bodyPr>
          <a:lstStyle/>
          <a:p>
            <a:r>
              <a:rPr lang="sr-Cyrl-CS" sz="2500" dirty="0" smtClean="0">
                <a:latin typeface="Times New Roman" pitchFamily="18" charset="0"/>
                <a:cs typeface="Times New Roman" pitchFamily="18" charset="0"/>
              </a:rPr>
              <a:t>Скала влачности:</a:t>
            </a:r>
          </a:p>
          <a:p>
            <a:r>
              <a:rPr lang="sr-Cyrl-CS" sz="2500" dirty="0" smtClean="0">
                <a:latin typeface="Times New Roman" pitchFamily="18" charset="0"/>
                <a:cs typeface="Times New Roman" pitchFamily="18" charset="0"/>
              </a:rPr>
              <a:t>- злато</a:t>
            </a:r>
          </a:p>
          <a:p>
            <a:r>
              <a:rPr lang="sr-Cyrl-CS" sz="2500" dirty="0" smtClean="0">
                <a:latin typeface="Times New Roman" pitchFamily="18" charset="0"/>
                <a:cs typeface="Times New Roman" pitchFamily="18" charset="0"/>
              </a:rPr>
              <a:t>- сребро</a:t>
            </a:r>
          </a:p>
          <a:p>
            <a:r>
              <a:rPr lang="sr-Cyrl-CS" sz="2500" dirty="0" smtClean="0">
                <a:latin typeface="Times New Roman" pitchFamily="18" charset="0"/>
                <a:cs typeface="Times New Roman" pitchFamily="18" charset="0"/>
              </a:rPr>
              <a:t>- платина</a:t>
            </a:r>
          </a:p>
        </p:txBody>
      </p:sp>
      <p:sp>
        <p:nvSpPr>
          <p:cNvPr id="4" name="Rectangle 3"/>
          <p:cNvSpPr/>
          <p:nvPr/>
        </p:nvSpPr>
        <p:spPr>
          <a:xfrm>
            <a:off x="4355976" y="4797152"/>
            <a:ext cx="3312368" cy="1631216"/>
          </a:xfrm>
          <a:prstGeom prst="rect">
            <a:avLst/>
          </a:prstGeom>
          <a:solidFill>
            <a:schemeClr val="accent3">
              <a:lumMod val="40000"/>
              <a:lumOff val="60000"/>
            </a:schemeClr>
          </a:solidFill>
        </p:spPr>
        <p:txBody>
          <a:bodyPr wrap="square">
            <a:spAutoFit/>
          </a:bodyPr>
          <a:lstStyle/>
          <a:p>
            <a:r>
              <a:rPr lang="sr-Cyrl-CS" sz="2500" dirty="0" smtClean="0">
                <a:latin typeface="Times New Roman" pitchFamily="18" charset="0"/>
                <a:cs typeface="Times New Roman" pitchFamily="18" charset="0"/>
              </a:rPr>
              <a:t>Скала ковности:</a:t>
            </a:r>
          </a:p>
          <a:p>
            <a:r>
              <a:rPr lang="sr-Cyrl-CS" sz="2500" dirty="0" smtClean="0">
                <a:latin typeface="Times New Roman" pitchFamily="18" charset="0"/>
                <a:cs typeface="Times New Roman" pitchFamily="18" charset="0"/>
              </a:rPr>
              <a:t>- злато</a:t>
            </a:r>
          </a:p>
          <a:p>
            <a:r>
              <a:rPr lang="sr-Cyrl-CS" sz="2500" dirty="0" smtClean="0">
                <a:latin typeface="Times New Roman" pitchFamily="18" charset="0"/>
                <a:cs typeface="Times New Roman" pitchFamily="18" charset="0"/>
              </a:rPr>
              <a:t>- сребро</a:t>
            </a:r>
          </a:p>
          <a:p>
            <a:r>
              <a:rPr lang="sr-Cyrl-CS" sz="2500" dirty="0" smtClean="0">
                <a:latin typeface="Times New Roman" pitchFamily="18" charset="0"/>
                <a:cs typeface="Times New Roman" pitchFamily="18" charset="0"/>
              </a:rPr>
              <a:t>- бакар</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
          <p:cNvPicPr>
            <a:picLocks noChangeAspect="1" noChangeArrowheads="1"/>
          </p:cNvPicPr>
          <p:nvPr/>
        </p:nvPicPr>
        <p:blipFill>
          <a:blip r:embed="rId2" cstate="print"/>
          <a:srcRect/>
          <a:stretch>
            <a:fillRect/>
          </a:stretch>
        </p:blipFill>
        <p:spPr bwMode="auto">
          <a:xfrm>
            <a:off x="1266403" y="3022054"/>
            <a:ext cx="6257925" cy="3143250"/>
          </a:xfrm>
          <a:prstGeom prst="rect">
            <a:avLst/>
          </a:prstGeom>
          <a:noFill/>
          <a:ln w="9525">
            <a:noFill/>
            <a:miter lim="800000"/>
            <a:headEnd/>
            <a:tailEnd/>
          </a:ln>
        </p:spPr>
      </p:pic>
      <p:sp>
        <p:nvSpPr>
          <p:cNvPr id="3" name="Rectangle 2"/>
          <p:cNvSpPr/>
          <p:nvPr/>
        </p:nvSpPr>
        <p:spPr>
          <a:xfrm>
            <a:off x="179512" y="1072768"/>
            <a:ext cx="8640960" cy="1708160"/>
          </a:xfrm>
          <a:prstGeom prst="rect">
            <a:avLst/>
          </a:prstGeom>
        </p:spPr>
        <p:txBody>
          <a:bodyPr wrap="square">
            <a:spAutoFit/>
          </a:bodyPr>
          <a:lstStyle/>
          <a:p>
            <a:pPr>
              <a:spcAft>
                <a:spcPts val="600"/>
              </a:spcAft>
            </a:pPr>
            <a:r>
              <a:rPr lang="sr-Cyrl-CS" sz="2500" b="1" dirty="0" smtClean="0">
                <a:solidFill>
                  <a:srgbClr val="C00000"/>
                </a:solidFill>
                <a:latin typeface="Times New Roman" pitchFamily="18" charset="0"/>
                <a:cs typeface="Times New Roman" pitchFamily="18" charset="0"/>
              </a:rPr>
              <a:t>Чврст</a:t>
            </a:r>
            <a:r>
              <a:rPr lang="en-US" sz="2500" b="1" dirty="0" smtClean="0">
                <a:solidFill>
                  <a:srgbClr val="C00000"/>
                </a:solidFill>
                <a:latin typeface="Times New Roman" pitchFamily="18" charset="0"/>
                <a:cs typeface="Times New Roman" pitchFamily="18" charset="0"/>
              </a:rPr>
              <a:t>o</a:t>
            </a:r>
            <a:r>
              <a:rPr lang="sr-Cyrl-CS" sz="2500" b="1" dirty="0" smtClean="0">
                <a:solidFill>
                  <a:srgbClr val="C00000"/>
                </a:solidFill>
                <a:latin typeface="Times New Roman" pitchFamily="18" charset="0"/>
                <a:cs typeface="Times New Roman" pitchFamily="18" charset="0"/>
              </a:rPr>
              <a:t>ћа </a:t>
            </a:r>
            <a:r>
              <a:rPr lang="sr-Cyrl-CS" sz="2500" dirty="0" smtClean="0">
                <a:latin typeface="Times New Roman" pitchFamily="18" charset="0"/>
                <a:cs typeface="Times New Roman" pitchFamily="18" charset="0"/>
              </a:rPr>
              <a:t>материјала је највећи напон у току напрезања материјала до лома.</a:t>
            </a:r>
            <a:endParaRPr lang="en-US" sz="2500" dirty="0" smtClean="0">
              <a:latin typeface="Times New Roman" pitchFamily="18" charset="0"/>
              <a:cs typeface="Times New Roman" pitchFamily="18" charset="0"/>
            </a:endParaRPr>
          </a:p>
          <a:p>
            <a:pPr>
              <a:spcAft>
                <a:spcPts val="600"/>
              </a:spcAft>
            </a:pPr>
            <a:r>
              <a:rPr lang="sr-Cyrl-CS" sz="2500" dirty="0" smtClean="0">
                <a:latin typeface="Times New Roman" pitchFamily="18" charset="0"/>
                <a:cs typeface="Times New Roman" pitchFamily="18" charset="0"/>
              </a:rPr>
              <a:t>Модул еластичности не одређује чврстоћу материјала већ његову еластичност.</a:t>
            </a:r>
            <a:endParaRPr lang="en-US" sz="2500" dirty="0">
              <a:latin typeface="Times New Roman" pitchFamily="18" charset="0"/>
              <a:cs typeface="Times New Roman" pitchFamily="18" charset="0"/>
            </a:endParaRPr>
          </a:p>
        </p:txBody>
      </p:sp>
      <p:sp>
        <p:nvSpPr>
          <p:cNvPr id="5" name="Rectangle 4"/>
          <p:cNvSpPr/>
          <p:nvPr/>
        </p:nvSpPr>
        <p:spPr>
          <a:xfrm>
            <a:off x="467544" y="6192306"/>
            <a:ext cx="7920880" cy="477054"/>
          </a:xfrm>
          <a:prstGeom prst="rect">
            <a:avLst/>
          </a:prstGeom>
        </p:spPr>
        <p:txBody>
          <a:bodyPr wrap="square">
            <a:spAutoFit/>
          </a:bodyPr>
          <a:lstStyle/>
          <a:p>
            <a:pPr algn="ctr">
              <a:lnSpc>
                <a:spcPts val="3000"/>
              </a:lnSpc>
            </a:pPr>
            <a:r>
              <a:rPr lang="sr-Cyrl-RS" sz="2500" dirty="0" smtClean="0">
                <a:latin typeface="Times New Roman" pitchFamily="18" charset="0"/>
                <a:cs typeface="Times New Roman" pitchFamily="18" charset="0"/>
              </a:rPr>
              <a:t>Материјали који се разликују по чврстоћи</a:t>
            </a:r>
            <a:endParaRPr lang="en-US"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144776"/>
            <a:ext cx="8568952" cy="1708160"/>
          </a:xfrm>
          <a:prstGeom prst="rect">
            <a:avLst/>
          </a:prstGeom>
        </p:spPr>
        <p:txBody>
          <a:bodyPr wrap="square">
            <a:spAutoFit/>
          </a:bodyPr>
          <a:lstStyle/>
          <a:p>
            <a:pPr>
              <a:spcAft>
                <a:spcPts val="600"/>
              </a:spcAft>
            </a:pPr>
            <a:r>
              <a:rPr lang="sr-Cyrl-CS" sz="2500" b="1" dirty="0" smtClean="0">
                <a:solidFill>
                  <a:srgbClr val="C00000"/>
                </a:solidFill>
                <a:latin typeface="Times New Roman" pitchFamily="18" charset="0"/>
                <a:cs typeface="Times New Roman" pitchFamily="18" charset="0"/>
              </a:rPr>
              <a:t>Жилавост</a:t>
            </a:r>
            <a:r>
              <a:rPr lang="sr-Cyrl-CS" sz="2500" dirty="0" smtClean="0">
                <a:solidFill>
                  <a:srgbClr val="C00000"/>
                </a:solidFill>
                <a:latin typeface="Times New Roman" pitchFamily="18" charset="0"/>
                <a:cs typeface="Times New Roman" pitchFamily="18" charset="0"/>
              </a:rPr>
              <a:t> </a:t>
            </a:r>
            <a:r>
              <a:rPr lang="sr-Cyrl-CS" sz="2500" dirty="0" smtClean="0">
                <a:latin typeface="Times New Roman" pitchFamily="18" charset="0"/>
                <a:cs typeface="Times New Roman" pitchFamily="18" charset="0"/>
              </a:rPr>
              <a:t>је одређена енергијом по јединици запремине коју материјал може да прими пре него што подлегне лому. </a:t>
            </a:r>
            <a:endParaRPr lang="en-US" sz="2500" dirty="0" smtClean="0">
              <a:latin typeface="Times New Roman" pitchFamily="18" charset="0"/>
              <a:cs typeface="Times New Roman" pitchFamily="18" charset="0"/>
            </a:endParaRPr>
          </a:p>
          <a:p>
            <a:pPr>
              <a:spcAft>
                <a:spcPts val="600"/>
              </a:spcAft>
            </a:pPr>
            <a:r>
              <a:rPr lang="sr-Cyrl-CS" sz="2500" dirty="0" smtClean="0">
                <a:latin typeface="Times New Roman" pitchFamily="18" charset="0"/>
                <a:cs typeface="Times New Roman" pitchFamily="18" charset="0"/>
              </a:rPr>
              <a:t>Мери се цртањем криве </a:t>
            </a:r>
            <a:r>
              <a:rPr lang="sr-Cyrl-CS" sz="2500" dirty="0" smtClean="0">
                <a:latin typeface="Times New Roman" pitchFamily="18" charset="0"/>
                <a:cs typeface="Times New Roman" pitchFamily="18" charset="0"/>
                <a:sym typeface="Symbol"/>
              </a:rPr>
              <a:t></a:t>
            </a:r>
            <a:r>
              <a:rPr lang="en-US" sz="2500" dirty="0" smtClean="0">
                <a:latin typeface="Times New Roman" pitchFamily="18" charset="0"/>
                <a:cs typeface="Times New Roman" pitchFamily="18" charset="0"/>
                <a:sym typeface="Symbol"/>
              </a:rPr>
              <a:t> = </a:t>
            </a:r>
            <a:r>
              <a:rPr lang="en-US" sz="2500" i="1" dirty="0" smtClean="0">
                <a:latin typeface="Times New Roman" pitchFamily="18" charset="0"/>
                <a:cs typeface="Times New Roman" pitchFamily="18" charset="0"/>
                <a:sym typeface="Symbol"/>
              </a:rPr>
              <a:t>f</a:t>
            </a:r>
            <a:r>
              <a:rPr lang="en-US" sz="2500" dirty="0" smtClean="0">
                <a:latin typeface="Times New Roman" pitchFamily="18" charset="0"/>
                <a:cs typeface="Times New Roman" pitchFamily="18" charset="0"/>
                <a:sym typeface="Symbol"/>
              </a:rPr>
              <a:t>(</a:t>
            </a:r>
            <a:r>
              <a:rPr lang="sr-Cyrl-CS" sz="2500" dirty="0" smtClean="0">
                <a:latin typeface="Times New Roman" pitchFamily="18" charset="0"/>
                <a:cs typeface="Times New Roman" pitchFamily="18" charset="0"/>
                <a:sym typeface="Symbol"/>
              </a:rPr>
              <a:t></a:t>
            </a:r>
            <a:r>
              <a:rPr lang="en-US" sz="2500" dirty="0" smtClean="0">
                <a:latin typeface="Times New Roman" pitchFamily="18" charset="0"/>
                <a:cs typeface="Times New Roman" pitchFamily="18" charset="0"/>
                <a:sym typeface="Symbol"/>
              </a:rPr>
              <a:t>) </a:t>
            </a:r>
            <a:r>
              <a:rPr lang="sr-Cyrl-CS" sz="2500" dirty="0" smtClean="0">
                <a:latin typeface="Times New Roman" pitchFamily="18" charset="0"/>
                <a:cs typeface="Times New Roman" pitchFamily="18" charset="0"/>
              </a:rPr>
              <a:t>и представља површину испод</a:t>
            </a:r>
            <a:r>
              <a:rPr lang="en-US" sz="2500" dirty="0" smtClean="0">
                <a:latin typeface="Times New Roman" pitchFamily="18" charset="0"/>
                <a:cs typeface="Times New Roman" pitchFamily="18" charset="0"/>
              </a:rPr>
              <a:t> </a:t>
            </a:r>
            <a:r>
              <a:rPr lang="sr-Cyrl-RS" sz="2500" dirty="0" smtClean="0">
                <a:latin typeface="Times New Roman" pitchFamily="18" charset="0"/>
                <a:cs typeface="Times New Roman" pitchFamily="18" charset="0"/>
              </a:rPr>
              <a:t>њ</a:t>
            </a:r>
            <a:r>
              <a:rPr lang="en-US" sz="2500" dirty="0" smtClean="0">
                <a:latin typeface="Times New Roman" pitchFamily="18" charset="0"/>
                <a:cs typeface="Times New Roman" pitchFamily="18" charset="0"/>
              </a:rPr>
              <a:t>e</a:t>
            </a:r>
            <a:r>
              <a:rPr lang="en-US" sz="2500" dirty="0" smtClean="0">
                <a:latin typeface="Times New Roman" pitchFamily="18" charset="0"/>
                <a:cs typeface="Times New Roman" pitchFamily="18" charset="0"/>
                <a:sym typeface="Symbol"/>
              </a:rPr>
              <a:t>. </a:t>
            </a:r>
            <a:r>
              <a:rPr lang="sr-Cyrl-RS" sz="2500" dirty="0" smtClean="0">
                <a:latin typeface="Times New Roman" pitchFamily="18" charset="0"/>
                <a:cs typeface="Times New Roman" pitchFamily="18" charset="0"/>
                <a:sym typeface="Symbol"/>
              </a:rPr>
              <a:t>Изражава се у </a:t>
            </a:r>
            <a:r>
              <a:rPr lang="en-US" sz="2500" dirty="0" smtClean="0">
                <a:latin typeface="Times New Roman" pitchFamily="18" charset="0"/>
                <a:cs typeface="Times New Roman" pitchFamily="18" charset="0"/>
                <a:sym typeface="Symbol"/>
              </a:rPr>
              <a:t>J/m</a:t>
            </a:r>
            <a:r>
              <a:rPr lang="en-US" sz="2500" baseline="30000" dirty="0" smtClean="0">
                <a:latin typeface="Times New Roman" pitchFamily="18" charset="0"/>
                <a:cs typeface="Times New Roman" pitchFamily="18" charset="0"/>
                <a:sym typeface="Symbol"/>
              </a:rPr>
              <a:t>3</a:t>
            </a:r>
            <a:r>
              <a:rPr lang="en-US" sz="2500" dirty="0" smtClean="0">
                <a:latin typeface="Times New Roman" pitchFamily="18" charset="0"/>
                <a:cs typeface="Times New Roman" pitchFamily="18" charset="0"/>
                <a:sym typeface="Symbol"/>
              </a:rPr>
              <a:t>.</a:t>
            </a:r>
            <a:r>
              <a:rPr lang="sr-Cyrl-CS" sz="2500" dirty="0" smtClean="0">
                <a:latin typeface="Times New Roman" pitchFamily="18" charset="0"/>
                <a:cs typeface="Times New Roman" pitchFamily="18" charset="0"/>
              </a:rPr>
              <a:t> </a:t>
            </a:r>
            <a:endParaRPr lang="en-US" sz="2500" dirty="0">
              <a:latin typeface="Times New Roman" pitchFamily="18" charset="0"/>
              <a:cs typeface="Times New Roman" pitchFamily="18" charset="0"/>
            </a:endParaRPr>
          </a:p>
        </p:txBody>
      </p:sp>
      <p:pic>
        <p:nvPicPr>
          <p:cNvPr id="59393" name="Picture 1"/>
          <p:cNvPicPr>
            <a:picLocks noChangeAspect="1" noChangeArrowheads="1"/>
          </p:cNvPicPr>
          <p:nvPr/>
        </p:nvPicPr>
        <p:blipFill>
          <a:blip r:embed="rId2" cstate="print"/>
          <a:srcRect/>
          <a:stretch>
            <a:fillRect/>
          </a:stretch>
        </p:blipFill>
        <p:spPr bwMode="auto">
          <a:xfrm>
            <a:off x="2195736" y="3212976"/>
            <a:ext cx="4334644" cy="2815812"/>
          </a:xfrm>
          <a:prstGeom prst="rect">
            <a:avLst/>
          </a:prstGeom>
          <a:noFill/>
          <a:ln w="9525">
            <a:noFill/>
            <a:miter lim="800000"/>
            <a:headEnd/>
            <a:tailEnd/>
          </a:ln>
        </p:spPr>
      </p:pic>
      <p:sp>
        <p:nvSpPr>
          <p:cNvPr id="4" name="Rectangle 3"/>
          <p:cNvSpPr/>
          <p:nvPr/>
        </p:nvSpPr>
        <p:spPr>
          <a:xfrm>
            <a:off x="467544" y="6093296"/>
            <a:ext cx="7920880" cy="477054"/>
          </a:xfrm>
          <a:prstGeom prst="rect">
            <a:avLst/>
          </a:prstGeom>
        </p:spPr>
        <p:txBody>
          <a:bodyPr wrap="square">
            <a:spAutoFit/>
          </a:bodyPr>
          <a:lstStyle/>
          <a:p>
            <a:pPr algn="ctr">
              <a:lnSpc>
                <a:spcPts val="3000"/>
              </a:lnSpc>
            </a:pPr>
            <a:r>
              <a:rPr lang="sr-Cyrl-RS" sz="2500" dirty="0" smtClean="0">
                <a:latin typeface="Times New Roman" pitchFamily="18" charset="0"/>
                <a:cs typeface="Times New Roman" pitchFamily="18" charset="0"/>
              </a:rPr>
              <a:t>Материјали који се разликују по жилавости</a:t>
            </a:r>
            <a:endParaRPr lang="en-US"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196752"/>
            <a:ext cx="8712968" cy="1246495"/>
          </a:xfrm>
          <a:prstGeom prst="rect">
            <a:avLst/>
          </a:prstGeom>
        </p:spPr>
        <p:txBody>
          <a:bodyPr wrap="square">
            <a:spAutoFit/>
          </a:bodyPr>
          <a:lstStyle/>
          <a:p>
            <a:pPr>
              <a:lnSpc>
                <a:spcPts val="3000"/>
              </a:lnSpc>
            </a:pPr>
            <a:r>
              <a:rPr lang="sr-Cyrl-CS" sz="2500" b="1" dirty="0" smtClean="0">
                <a:solidFill>
                  <a:srgbClr val="C00000"/>
                </a:solidFill>
                <a:latin typeface="Times New Roman" pitchFamily="18" charset="0"/>
                <a:cs typeface="Times New Roman" pitchFamily="18" charset="0"/>
              </a:rPr>
              <a:t>Резилијентност</a:t>
            </a:r>
            <a:r>
              <a:rPr lang="sr-Cyrl-CS" sz="2500" dirty="0" smtClean="0">
                <a:solidFill>
                  <a:srgbClr val="C00000"/>
                </a:solidFill>
                <a:latin typeface="Times New Roman" pitchFamily="18" charset="0"/>
                <a:cs typeface="Times New Roman" pitchFamily="18" charset="0"/>
              </a:rPr>
              <a:t> </a:t>
            </a:r>
            <a:r>
              <a:rPr lang="sr-Cyrl-CS" sz="2500" dirty="0" smtClean="0">
                <a:latin typeface="Times New Roman" pitchFamily="18" charset="0"/>
                <a:cs typeface="Times New Roman" pitchFamily="18" charset="0"/>
              </a:rPr>
              <a:t>је одређена енергијом по јединице запремине коју материјал може да прими пре него што почне пластично да се деформише. Мери се слично жилавости.</a:t>
            </a:r>
            <a:endParaRPr lang="en-US" sz="2500" dirty="0">
              <a:latin typeface="Times New Roman" pitchFamily="18" charset="0"/>
              <a:cs typeface="Times New Roman" pitchFamily="18" charset="0"/>
            </a:endParaRPr>
          </a:p>
        </p:txBody>
      </p:sp>
      <p:pic>
        <p:nvPicPr>
          <p:cNvPr id="57345" name="Picture 1"/>
          <p:cNvPicPr>
            <a:picLocks noChangeAspect="1" noChangeArrowheads="1"/>
          </p:cNvPicPr>
          <p:nvPr/>
        </p:nvPicPr>
        <p:blipFill>
          <a:blip r:embed="rId2" cstate="print"/>
          <a:srcRect/>
          <a:stretch>
            <a:fillRect/>
          </a:stretch>
        </p:blipFill>
        <p:spPr bwMode="auto">
          <a:xfrm>
            <a:off x="755576" y="3071366"/>
            <a:ext cx="7380312" cy="35979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908720"/>
            <a:ext cx="745232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Отпорност на удар</a:t>
            </a:r>
            <a:endParaRPr lang="en-US" sz="3200" b="1" dirty="0">
              <a:solidFill>
                <a:srgbClr val="C00000"/>
              </a:solidFill>
              <a:latin typeface="Times New Roman" pitchFamily="18" charset="0"/>
              <a:cs typeface="Times New Roman" pitchFamily="18" charset="0"/>
            </a:endParaRPr>
          </a:p>
        </p:txBody>
      </p:sp>
      <p:sp>
        <p:nvSpPr>
          <p:cNvPr id="4" name="Rectangle 3"/>
          <p:cNvSpPr/>
          <p:nvPr/>
        </p:nvSpPr>
        <p:spPr>
          <a:xfrm>
            <a:off x="180528" y="1477814"/>
            <a:ext cx="9144000" cy="1231106"/>
          </a:xfrm>
          <a:prstGeom prst="rect">
            <a:avLst/>
          </a:prstGeom>
        </p:spPr>
        <p:txBody>
          <a:bodyPr wrap="square">
            <a:spAutoFit/>
          </a:bodyPr>
          <a:lstStyle/>
          <a:p>
            <a:pPr>
              <a:spcAft>
                <a:spcPts val="600"/>
              </a:spcAft>
            </a:pPr>
            <a:r>
              <a:rPr lang="sr-Cyrl-CS" sz="2200" b="1" dirty="0" smtClean="0">
                <a:solidFill>
                  <a:srgbClr val="C00000"/>
                </a:solidFill>
                <a:latin typeface="Times New Roman" pitchFamily="18" charset="0"/>
                <a:cs typeface="Times New Roman" pitchFamily="18" charset="0"/>
              </a:rPr>
              <a:t>Удар</a:t>
            </a:r>
            <a:r>
              <a:rPr lang="en-US" sz="2200" b="1" dirty="0" smtClean="0">
                <a:solidFill>
                  <a:srgbClr val="C00000"/>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a:t>
            </a:r>
            <a:r>
              <a:rPr lang="sr-Cyrl-CS" sz="2200" dirty="0" smtClean="0">
                <a:latin typeface="Times New Roman" pitchFamily="18" charset="0"/>
                <a:cs typeface="Times New Roman" pitchFamily="18" charset="0"/>
              </a:rPr>
              <a:t> брза промена напона и деформација.</a:t>
            </a:r>
          </a:p>
          <a:p>
            <a:pPr>
              <a:spcAft>
                <a:spcPts val="600"/>
              </a:spcAft>
            </a:pPr>
            <a:r>
              <a:rPr lang="sr-Cyrl-RS" sz="2200" dirty="0" smtClean="0">
                <a:latin typeface="Times New Roman" pitchFamily="18" charset="0"/>
                <a:cs typeface="Times New Roman" pitchFamily="18" charset="0"/>
              </a:rPr>
              <a:t>За мерење понашања материјала при удару н</a:t>
            </a:r>
            <a:r>
              <a:rPr lang="sr-Cyrl-CS" sz="2200" dirty="0" smtClean="0">
                <a:latin typeface="Times New Roman" pitchFamily="18" charset="0"/>
                <a:cs typeface="Times New Roman" pitchFamily="18" charset="0"/>
              </a:rPr>
              <a:t>ајзаступљеније су апаратуре са клатном (Шарпијевим клатном). </a:t>
            </a:r>
          </a:p>
        </p:txBody>
      </p:sp>
      <p:pic>
        <p:nvPicPr>
          <p:cNvPr id="1026" name="Picture 18" descr="Description: 13-0c7d557e4f.jpg"/>
          <p:cNvPicPr>
            <a:picLocks noChangeAspect="1" noChangeArrowheads="1"/>
          </p:cNvPicPr>
          <p:nvPr/>
        </p:nvPicPr>
        <p:blipFill>
          <a:blip r:embed="rId2" cstate="print"/>
          <a:srcRect/>
          <a:stretch>
            <a:fillRect/>
          </a:stretch>
        </p:blipFill>
        <p:spPr bwMode="auto">
          <a:xfrm>
            <a:off x="683568" y="2773951"/>
            <a:ext cx="2649641" cy="3607377"/>
          </a:xfrm>
          <a:prstGeom prst="rect">
            <a:avLst/>
          </a:prstGeom>
          <a:noFill/>
          <a:ln w="9525">
            <a:noFill/>
            <a:miter lim="800000"/>
            <a:headEnd/>
            <a:tailEnd/>
          </a:ln>
        </p:spPr>
      </p:pic>
      <p:sp>
        <p:nvSpPr>
          <p:cNvPr id="5" name="Rectangle 4"/>
          <p:cNvSpPr/>
          <p:nvPr/>
        </p:nvSpPr>
        <p:spPr>
          <a:xfrm>
            <a:off x="827584" y="6413266"/>
            <a:ext cx="2377317" cy="400110"/>
          </a:xfrm>
          <a:prstGeom prst="rect">
            <a:avLst/>
          </a:prstGeom>
        </p:spPr>
        <p:txBody>
          <a:bodyPr wrap="none">
            <a:spAutoFit/>
          </a:bodyPr>
          <a:lstStyle/>
          <a:p>
            <a:r>
              <a:rPr lang="sr-Cyrl-CS" sz="2000" b="1" dirty="0" smtClean="0">
                <a:latin typeface="Times New Roman" pitchFamily="18" charset="0"/>
                <a:cs typeface="Times New Roman" pitchFamily="18" charset="0"/>
              </a:rPr>
              <a:t>Шарпијев</a:t>
            </a:r>
            <a:r>
              <a:rPr lang="en-US" sz="2000" b="1" dirty="0" smtClean="0">
                <a:latin typeface="Times New Roman" pitchFamily="18" charset="0"/>
                <a:cs typeface="Times New Roman" pitchFamily="18" charset="0"/>
              </a:rPr>
              <a:t>o</a:t>
            </a:r>
            <a:r>
              <a:rPr lang="sr-Cyrl-CS" sz="2000" b="1" dirty="0" smtClean="0">
                <a:latin typeface="Times New Roman" pitchFamily="18" charset="0"/>
                <a:cs typeface="Times New Roman" pitchFamily="18" charset="0"/>
              </a:rPr>
              <a:t> клатно</a:t>
            </a:r>
            <a:endParaRPr lang="en-US" sz="2000" b="1" dirty="0"/>
          </a:p>
        </p:txBody>
      </p:sp>
      <p:sp>
        <p:nvSpPr>
          <p:cNvPr id="6" name="Rectangle 5"/>
          <p:cNvSpPr/>
          <p:nvPr/>
        </p:nvSpPr>
        <p:spPr>
          <a:xfrm>
            <a:off x="3707904" y="2826509"/>
            <a:ext cx="5040560" cy="3554819"/>
          </a:xfrm>
          <a:prstGeom prst="rect">
            <a:avLst/>
          </a:prstGeom>
        </p:spPr>
        <p:txBody>
          <a:bodyPr wrap="square">
            <a:spAutoFit/>
          </a:bodyPr>
          <a:lstStyle/>
          <a:p>
            <a:pPr algn="just">
              <a:spcAft>
                <a:spcPts val="600"/>
              </a:spcAft>
            </a:pPr>
            <a:r>
              <a:rPr lang="sr-Cyrl-CS" sz="2200" dirty="0" smtClean="0">
                <a:latin typeface="Times New Roman" pitchFamily="18" charset="0"/>
                <a:ea typeface="Times New Roman"/>
                <a:cs typeface="Times New Roman" pitchFamily="18" charset="0"/>
              </a:rPr>
              <a:t>Клатно се откачи са почетне ам</a:t>
            </a:r>
            <a:r>
              <a:rPr lang="sr-Cyrl-RS" sz="2200" dirty="0" smtClean="0">
                <a:latin typeface="Times New Roman" pitchFamily="18" charset="0"/>
                <a:ea typeface="Times New Roman"/>
                <a:cs typeface="Times New Roman" pitchFamily="18" charset="0"/>
              </a:rPr>
              <a:t>п</a:t>
            </a:r>
            <a:r>
              <a:rPr lang="sr-Cyrl-CS" sz="2200" dirty="0" smtClean="0">
                <a:latin typeface="Times New Roman" pitchFamily="18" charset="0"/>
                <a:ea typeface="Times New Roman"/>
                <a:cs typeface="Times New Roman" pitchFamily="18" charset="0"/>
              </a:rPr>
              <a:t>литуде, и у тренутку проласка кроз равнотежни положај има највећу кинетичку енергију. Тада удара и ломи узорак потрошивши део своје енергије. Затим настави кретање до неке мање амплитуде која се мери. </a:t>
            </a:r>
          </a:p>
          <a:p>
            <a:pPr algn="just">
              <a:spcAft>
                <a:spcPts val="600"/>
              </a:spcAft>
            </a:pPr>
            <a:r>
              <a:rPr lang="sr-Cyrl-CS" sz="2200" b="1" dirty="0" smtClean="0">
                <a:latin typeface="Times New Roman" pitchFamily="18" charset="0"/>
                <a:ea typeface="Times New Roman"/>
                <a:cs typeface="Times New Roman" pitchFamily="18" charset="0"/>
              </a:rPr>
              <a:t>Енергија </a:t>
            </a:r>
            <a:r>
              <a:rPr lang="sr-Cyrl-CS" sz="2200" dirty="0" smtClean="0">
                <a:latin typeface="Times New Roman" pitchFamily="18" charset="0"/>
                <a:ea typeface="Times New Roman"/>
                <a:cs typeface="Times New Roman" pitchFamily="18" charset="0"/>
              </a:rPr>
              <a:t>коју клатно предаје узорку одговара смањењу амплитуде клатна и узима за мерило</a:t>
            </a:r>
            <a:r>
              <a:rPr lang="sr-Cyrl-CS" sz="2200" b="1" dirty="0" smtClean="0">
                <a:latin typeface="Times New Roman" pitchFamily="18" charset="0"/>
                <a:ea typeface="Times New Roman"/>
                <a:cs typeface="Times New Roman" pitchFamily="18" charset="0"/>
              </a:rPr>
              <a:t> жилавости </a:t>
            </a:r>
            <a:r>
              <a:rPr lang="sr-Cyrl-CS" sz="2200" dirty="0" smtClean="0">
                <a:latin typeface="Times New Roman" pitchFamily="18" charset="0"/>
                <a:ea typeface="Times New Roman"/>
                <a:cs typeface="Times New Roman" pitchFamily="18" charset="0"/>
              </a:rPr>
              <a:t>материјала.</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980728"/>
            <a:ext cx="6804248" cy="584775"/>
          </a:xfrm>
          <a:prstGeom prst="rect">
            <a:avLst/>
          </a:prstGeom>
          <a:noFill/>
          <a:ln>
            <a:noFill/>
          </a:ln>
        </p:spPr>
        <p:txBody>
          <a:bodyPr wrap="square">
            <a:spAutoFit/>
          </a:bodyPr>
          <a:lstStyle/>
          <a:p>
            <a:pPr algn="ctr"/>
            <a:r>
              <a:rPr lang="sr-Cyrl-CS" sz="3200" b="1" dirty="0" smtClean="0">
                <a:solidFill>
                  <a:srgbClr val="C00000"/>
                </a:solidFill>
                <a:latin typeface="Times New Roman" pitchFamily="18" charset="0"/>
                <a:ea typeface="Times New Roman"/>
                <a:cs typeface="Times New Roman" pitchFamily="18" charset="0"/>
              </a:rPr>
              <a:t>Замор материјала</a:t>
            </a:r>
            <a:endParaRPr lang="en-US" sz="3200" dirty="0">
              <a:solidFill>
                <a:srgbClr val="C00000"/>
              </a:solidFill>
              <a:latin typeface="Times New Roman" pitchFamily="18" charset="0"/>
              <a:cs typeface="Times New Roman" pitchFamily="18" charset="0"/>
            </a:endParaRPr>
          </a:p>
        </p:txBody>
      </p:sp>
      <p:sp>
        <p:nvSpPr>
          <p:cNvPr id="3" name="Rectangle 2"/>
          <p:cNvSpPr/>
          <p:nvPr/>
        </p:nvSpPr>
        <p:spPr>
          <a:xfrm>
            <a:off x="179512" y="1706032"/>
            <a:ext cx="8784976" cy="1938992"/>
          </a:xfrm>
          <a:prstGeom prst="rect">
            <a:avLst/>
          </a:prstGeom>
        </p:spPr>
        <p:txBody>
          <a:bodyPr wrap="square">
            <a:spAutoFit/>
          </a:bodyPr>
          <a:lstStyle/>
          <a:p>
            <a:pPr algn="just">
              <a:spcAft>
                <a:spcPts val="600"/>
              </a:spcAft>
            </a:pPr>
            <a:r>
              <a:rPr lang="sr-Cyrl-CS" sz="2300" dirty="0" smtClean="0">
                <a:latin typeface="Times New Roman" pitchFamily="18" charset="0"/>
                <a:cs typeface="Times New Roman" pitchFamily="18" charset="0"/>
              </a:rPr>
              <a:t>Када се материјал узастопно излаже малим напонима који га мало-помало разарају, често подлежу лому и при дејству напона  који су знатно мањи од оног који одређује чврстоћу материјала. </a:t>
            </a:r>
          </a:p>
          <a:p>
            <a:pPr algn="just">
              <a:spcAft>
                <a:spcPts val="600"/>
              </a:spcAft>
            </a:pPr>
            <a:r>
              <a:rPr lang="sr-Cyrl-CS" sz="2300" dirty="0" smtClean="0">
                <a:latin typeface="Times New Roman" pitchFamily="18" charset="0"/>
                <a:cs typeface="Times New Roman" pitchFamily="18" charset="0"/>
              </a:rPr>
              <a:t>Испитивање замора материјала обухвата испитивање границе и времена замора. </a:t>
            </a:r>
            <a:endParaRPr lang="en-US" sz="2300" dirty="0">
              <a:latin typeface="Times New Roman" pitchFamily="18" charset="0"/>
              <a:cs typeface="Times New Roman" pitchFamily="18" charset="0"/>
            </a:endParaRPr>
          </a:p>
        </p:txBody>
      </p:sp>
      <p:grpSp>
        <p:nvGrpSpPr>
          <p:cNvPr id="10" name="Group 9"/>
          <p:cNvGrpSpPr/>
          <p:nvPr/>
        </p:nvGrpSpPr>
        <p:grpSpPr>
          <a:xfrm>
            <a:off x="2627784" y="3356992"/>
            <a:ext cx="3456384" cy="2736312"/>
            <a:chOff x="2627784" y="4008166"/>
            <a:chExt cx="3456384" cy="2736312"/>
          </a:xfrm>
        </p:grpSpPr>
        <p:pic>
          <p:nvPicPr>
            <p:cNvPr id="1026" name="Picture 2" descr="C:\Users\korisnik\Desktop\zamor m.jpeg"/>
            <p:cNvPicPr>
              <a:picLocks noChangeAspect="1" noChangeArrowheads="1"/>
            </p:cNvPicPr>
            <p:nvPr/>
          </p:nvPicPr>
          <p:blipFill>
            <a:blip r:embed="rId2" cstate="print"/>
            <a:srcRect/>
            <a:stretch>
              <a:fillRect/>
            </a:stretch>
          </p:blipFill>
          <p:spPr bwMode="auto">
            <a:xfrm>
              <a:off x="3059832" y="4008166"/>
              <a:ext cx="3024336" cy="2517178"/>
            </a:xfrm>
            <a:prstGeom prst="rect">
              <a:avLst/>
            </a:prstGeom>
            <a:noFill/>
          </p:spPr>
        </p:pic>
        <p:sp>
          <p:nvSpPr>
            <p:cNvPr id="7" name="TextBox 6"/>
            <p:cNvSpPr txBox="1"/>
            <p:nvPr/>
          </p:nvSpPr>
          <p:spPr>
            <a:xfrm>
              <a:off x="2627784" y="5733256"/>
              <a:ext cx="792088" cy="646331"/>
            </a:xfrm>
            <a:prstGeom prst="rect">
              <a:avLst/>
            </a:prstGeom>
            <a:solidFill>
              <a:schemeClr val="bg1"/>
            </a:solidFill>
          </p:spPr>
          <p:txBody>
            <a:bodyPr wrap="square" rtlCol="0">
              <a:spAutoFit/>
            </a:bodyPr>
            <a:lstStyle/>
            <a:p>
              <a:pPr algn="ctr"/>
              <a:r>
                <a:rPr lang="sr-Cyrl-RS" sz="1200" b="1" dirty="0" smtClean="0">
                  <a:latin typeface="Times New Roman" pitchFamily="18" charset="0"/>
                  <a:cs typeface="Times New Roman" pitchFamily="18" charset="0"/>
                </a:rPr>
                <a:t>Граница  замора</a:t>
              </a:r>
            </a:p>
            <a:p>
              <a:pPr algn="ctr"/>
              <a:r>
                <a:rPr lang="sr-Cyrl-RS" sz="1200" b="1" dirty="0" smtClean="0">
                  <a:latin typeface="Times New Roman" pitchFamily="18" charset="0"/>
                  <a:cs typeface="Times New Roman" pitchFamily="18" charset="0"/>
                </a:rPr>
                <a:t>(напон)</a:t>
              </a:r>
              <a:endParaRPr lang="en-US" sz="1200" b="1" dirty="0">
                <a:latin typeface="Times New Roman" pitchFamily="18" charset="0"/>
                <a:cs typeface="Times New Roman" pitchFamily="18" charset="0"/>
              </a:endParaRPr>
            </a:p>
          </p:txBody>
        </p:sp>
        <p:sp>
          <p:nvSpPr>
            <p:cNvPr id="8" name="TextBox 7"/>
            <p:cNvSpPr txBox="1"/>
            <p:nvPr/>
          </p:nvSpPr>
          <p:spPr>
            <a:xfrm>
              <a:off x="2915816" y="5363924"/>
              <a:ext cx="504056" cy="369332"/>
            </a:xfrm>
            <a:prstGeom prst="rect">
              <a:avLst/>
            </a:prstGeom>
            <a:solidFill>
              <a:schemeClr val="bg1"/>
            </a:solidFill>
          </p:spPr>
          <p:txBody>
            <a:bodyPr wrap="square" rtlCol="0">
              <a:spAutoFit/>
            </a:bodyPr>
            <a:lstStyle/>
            <a:p>
              <a:r>
                <a:rPr lang="el-GR" b="1" dirty="0" smtClean="0">
                  <a:latin typeface="Times New Roman"/>
                  <a:cs typeface="Times New Roman"/>
                </a:rPr>
                <a:t>σ</a:t>
              </a:r>
              <a:r>
                <a:rPr lang="en-US" b="1" baseline="-25000" dirty="0" err="1" smtClean="0">
                  <a:latin typeface="Times New Roman"/>
                  <a:cs typeface="Times New Roman"/>
                </a:rPr>
                <a:t>gr</a:t>
              </a:r>
              <a:endParaRPr lang="en-US" b="1" baseline="-25000" dirty="0"/>
            </a:p>
          </p:txBody>
        </p:sp>
        <p:sp>
          <p:nvSpPr>
            <p:cNvPr id="9" name="TextBox 8"/>
            <p:cNvSpPr txBox="1"/>
            <p:nvPr/>
          </p:nvSpPr>
          <p:spPr>
            <a:xfrm>
              <a:off x="3993325" y="6282813"/>
              <a:ext cx="1296144" cy="461665"/>
            </a:xfrm>
            <a:prstGeom prst="rect">
              <a:avLst/>
            </a:prstGeom>
            <a:solidFill>
              <a:schemeClr val="bg1"/>
            </a:solidFill>
          </p:spPr>
          <p:txBody>
            <a:bodyPr wrap="square" rtlCol="0">
              <a:spAutoFit/>
            </a:bodyPr>
            <a:lstStyle/>
            <a:p>
              <a:pPr algn="ctr"/>
              <a:r>
                <a:rPr lang="sr-Cyrl-RS" sz="1200" b="1" dirty="0" smtClean="0">
                  <a:latin typeface="Times New Roman" pitchFamily="18" charset="0"/>
                  <a:cs typeface="Times New Roman" pitchFamily="18" charset="0"/>
                </a:rPr>
                <a:t>Време замора</a:t>
              </a:r>
            </a:p>
            <a:p>
              <a:pPr algn="ctr"/>
              <a:r>
                <a:rPr lang="sr-Cyrl-RS" sz="1200" b="1" dirty="0" smtClean="0">
                  <a:latin typeface="Times New Roman" pitchFamily="18" charset="0"/>
                  <a:cs typeface="Times New Roman" pitchFamily="18" charset="0"/>
                </a:rPr>
                <a:t>(број циклуса)</a:t>
              </a:r>
              <a:endParaRPr lang="en-US" sz="1200" b="1" dirty="0" smtClean="0">
                <a:latin typeface="Times New Roman" pitchFamily="18" charset="0"/>
                <a:cs typeface="Times New Roman" pitchFamily="18" charset="0"/>
              </a:endParaRPr>
            </a:p>
          </p:txBody>
        </p:sp>
      </p:grpSp>
      <p:sp>
        <p:nvSpPr>
          <p:cNvPr id="11" name="TextBox 10"/>
          <p:cNvSpPr txBox="1"/>
          <p:nvPr/>
        </p:nvSpPr>
        <p:spPr>
          <a:xfrm>
            <a:off x="251520" y="6021288"/>
            <a:ext cx="8316416" cy="769441"/>
          </a:xfrm>
          <a:prstGeom prst="rect">
            <a:avLst/>
          </a:prstGeom>
          <a:noFill/>
        </p:spPr>
        <p:txBody>
          <a:bodyPr wrap="square" rtlCol="0">
            <a:spAutoFit/>
          </a:bodyPr>
          <a:lstStyle/>
          <a:p>
            <a:pPr algn="ctr"/>
            <a:r>
              <a:rPr lang="sr-Cyrl-RS" sz="2200" dirty="0" smtClean="0">
                <a:latin typeface="Times New Roman" pitchFamily="18" charset="0"/>
                <a:cs typeface="Times New Roman" pitchFamily="18" charset="0"/>
              </a:rPr>
              <a:t>Зависност између границе замора и времена замора на примеру два различита материјала</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72017"/>
            <a:ext cx="914400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ea typeface="Times New Roman"/>
                <a:cs typeface="Times New Roman" pitchFamily="18" charset="0"/>
              </a:rPr>
              <a:t>Тврдоћа материјала</a:t>
            </a:r>
            <a:endParaRPr lang="en-US" sz="3200" dirty="0">
              <a:solidFill>
                <a:srgbClr val="C00000"/>
              </a:solidFill>
              <a:latin typeface="Times New Roman" pitchFamily="18" charset="0"/>
              <a:cs typeface="Times New Roman" pitchFamily="18" charset="0"/>
            </a:endParaRPr>
          </a:p>
        </p:txBody>
      </p:sp>
      <p:sp>
        <p:nvSpPr>
          <p:cNvPr id="3" name="Rectangle 2"/>
          <p:cNvSpPr/>
          <p:nvPr/>
        </p:nvSpPr>
        <p:spPr>
          <a:xfrm>
            <a:off x="179512" y="1719386"/>
            <a:ext cx="8712968" cy="3077766"/>
          </a:xfrm>
          <a:prstGeom prst="rect">
            <a:avLst/>
          </a:prstGeom>
        </p:spPr>
        <p:txBody>
          <a:bodyPr wrap="square">
            <a:spAutoFit/>
          </a:bodyPr>
          <a:lstStyle/>
          <a:p>
            <a:pPr>
              <a:spcAft>
                <a:spcPts val="600"/>
              </a:spcAft>
            </a:pPr>
            <a:r>
              <a:rPr lang="sr-Cyrl-CS" sz="2300" b="1" dirty="0" smtClean="0">
                <a:solidFill>
                  <a:srgbClr val="C00000"/>
                </a:solidFill>
                <a:latin typeface="Times New Roman" pitchFamily="18" charset="0"/>
                <a:ea typeface="Times New Roman"/>
                <a:cs typeface="Times New Roman" pitchFamily="18" charset="0"/>
              </a:rPr>
              <a:t>Тврдоћа</a:t>
            </a:r>
            <a:r>
              <a:rPr lang="sr-Cyrl-CS" sz="2300" dirty="0" smtClean="0">
                <a:latin typeface="Times New Roman" pitchFamily="18" charset="0"/>
                <a:ea typeface="Times New Roman"/>
                <a:cs typeface="Times New Roman" pitchFamily="18" charset="0"/>
              </a:rPr>
              <a:t> је својство материјала да се одупре продирању других тела у његове поршинске слојеве.</a:t>
            </a:r>
          </a:p>
          <a:p>
            <a:pPr>
              <a:spcAft>
                <a:spcPts val="600"/>
              </a:spcAft>
            </a:pPr>
            <a:r>
              <a:rPr lang="sr-Cyrl-CS" sz="2300" dirty="0" smtClean="0">
                <a:latin typeface="Times New Roman" pitchFamily="18" charset="0"/>
                <a:cs typeface="Times New Roman" pitchFamily="18" charset="0"/>
              </a:rPr>
              <a:t>Мерење тврдоће заснива се на мерењу абразије (гребање, браздање, урезивање), улубљивања ударом и утискивања. </a:t>
            </a:r>
          </a:p>
          <a:p>
            <a:pPr>
              <a:spcAft>
                <a:spcPts val="600"/>
              </a:spcAft>
            </a:pPr>
            <a:r>
              <a:rPr lang="sr-Cyrl-CS" sz="2300" u="sng" dirty="0" smtClean="0">
                <a:latin typeface="Times New Roman" pitchFamily="18" charset="0"/>
                <a:cs typeface="Times New Roman" pitchFamily="18" charset="0"/>
              </a:rPr>
              <a:t>Принцип утискивања:</a:t>
            </a:r>
            <a:r>
              <a:rPr lang="sr-Cyrl-CS" sz="2300" dirty="0" smtClean="0">
                <a:latin typeface="Times New Roman" pitchFamily="18" charset="0"/>
                <a:cs typeface="Times New Roman" pitchFamily="18" charset="0"/>
              </a:rPr>
              <a:t> утискивач се спусти на испитивану површину и мери отисак који он направи за одређено време (15 секунди). Утискивачи су од дијаманта, челика или карбида и различитог облика.</a:t>
            </a:r>
            <a:endParaRPr lang="en-US" sz="2300" dirty="0">
              <a:latin typeface="Times New Roman" pitchFamily="18" charset="0"/>
              <a:cs typeface="Times New Roman" pitchFamily="18" charset="0"/>
            </a:endParaRPr>
          </a:p>
        </p:txBody>
      </p:sp>
      <p:sp>
        <p:nvSpPr>
          <p:cNvPr id="4" name="Oval 3"/>
          <p:cNvSpPr/>
          <p:nvPr/>
        </p:nvSpPr>
        <p:spPr>
          <a:xfrm>
            <a:off x="1043608" y="5130018"/>
            <a:ext cx="864096" cy="86409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Times New Roman" pitchFamily="18" charset="0"/>
              <a:cs typeface="Times New Roman" pitchFamily="18" charset="0"/>
            </a:endParaRPr>
          </a:p>
        </p:txBody>
      </p:sp>
      <p:sp>
        <p:nvSpPr>
          <p:cNvPr id="8" name="Diamond 7"/>
          <p:cNvSpPr/>
          <p:nvPr/>
        </p:nvSpPr>
        <p:spPr>
          <a:xfrm>
            <a:off x="5580112" y="5490058"/>
            <a:ext cx="2088232" cy="3600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Times New Roman" pitchFamily="18" charset="0"/>
              <a:cs typeface="Times New Roman" pitchFamily="18" charset="0"/>
            </a:endParaRPr>
          </a:p>
        </p:txBody>
      </p:sp>
      <p:sp>
        <p:nvSpPr>
          <p:cNvPr id="9" name="Rectangle 8"/>
          <p:cNvSpPr/>
          <p:nvPr/>
        </p:nvSpPr>
        <p:spPr>
          <a:xfrm>
            <a:off x="323528" y="5950441"/>
            <a:ext cx="2448272" cy="430887"/>
          </a:xfrm>
          <a:prstGeom prst="rect">
            <a:avLst/>
          </a:prstGeom>
        </p:spPr>
        <p:txBody>
          <a:bodyPr wrap="square">
            <a:spAutoFit/>
          </a:bodyPr>
          <a:lstStyle/>
          <a:p>
            <a:r>
              <a:rPr lang="sr-Cyrl-CS" sz="2200" b="1" dirty="0" smtClean="0">
                <a:latin typeface="Times New Roman" pitchFamily="18" charset="0"/>
                <a:ea typeface="Times New Roman"/>
                <a:cs typeface="Times New Roman" pitchFamily="18" charset="0"/>
              </a:rPr>
              <a:t>Бринел и </a:t>
            </a:r>
            <a:r>
              <a:rPr lang="sr-Cyrl-CS" sz="2200" b="1" dirty="0" smtClean="0">
                <a:latin typeface="Times New Roman" pitchFamily="18" charset="0"/>
                <a:cs typeface="Times New Roman" pitchFamily="18" charset="0"/>
              </a:rPr>
              <a:t>Роквел</a:t>
            </a:r>
            <a:endParaRPr lang="en-US" sz="2200" b="1" dirty="0">
              <a:latin typeface="Times New Roman" pitchFamily="18" charset="0"/>
              <a:cs typeface="Times New Roman" pitchFamily="18" charset="0"/>
            </a:endParaRPr>
          </a:p>
        </p:txBody>
      </p:sp>
      <p:sp>
        <p:nvSpPr>
          <p:cNvPr id="10" name="Rectangle 9"/>
          <p:cNvSpPr/>
          <p:nvPr/>
        </p:nvSpPr>
        <p:spPr>
          <a:xfrm>
            <a:off x="3547874" y="5994114"/>
            <a:ext cx="1096134" cy="430887"/>
          </a:xfrm>
          <a:prstGeom prst="rect">
            <a:avLst/>
          </a:prstGeom>
        </p:spPr>
        <p:txBody>
          <a:bodyPr wrap="none">
            <a:spAutoFit/>
          </a:bodyPr>
          <a:lstStyle/>
          <a:p>
            <a:r>
              <a:rPr lang="sr-Cyrl-CS" sz="2200" b="1" dirty="0" smtClean="0">
                <a:latin typeface="Times New Roman" pitchFamily="18" charset="0"/>
                <a:cs typeface="Times New Roman" pitchFamily="18" charset="0"/>
              </a:rPr>
              <a:t>Викерс</a:t>
            </a:r>
            <a:endParaRPr lang="en-US" sz="2200" b="1" dirty="0">
              <a:latin typeface="Times New Roman" pitchFamily="18" charset="0"/>
              <a:cs typeface="Times New Roman" pitchFamily="18" charset="0"/>
            </a:endParaRPr>
          </a:p>
        </p:txBody>
      </p:sp>
      <p:sp>
        <p:nvSpPr>
          <p:cNvPr id="11" name="Rectangle 10"/>
          <p:cNvSpPr/>
          <p:nvPr/>
        </p:nvSpPr>
        <p:spPr>
          <a:xfrm>
            <a:off x="6228184" y="6021288"/>
            <a:ext cx="854721" cy="430887"/>
          </a:xfrm>
          <a:prstGeom prst="rect">
            <a:avLst/>
          </a:prstGeom>
        </p:spPr>
        <p:txBody>
          <a:bodyPr wrap="none">
            <a:spAutoFit/>
          </a:bodyPr>
          <a:lstStyle/>
          <a:p>
            <a:r>
              <a:rPr lang="sr-Cyrl-CS" sz="2200" b="1" dirty="0" smtClean="0">
                <a:latin typeface="Times New Roman" pitchFamily="18" charset="0"/>
                <a:cs typeface="Times New Roman" pitchFamily="18" charset="0"/>
              </a:rPr>
              <a:t>Кнуп</a:t>
            </a:r>
            <a:endParaRPr lang="en-US" sz="2200" b="1" dirty="0">
              <a:latin typeface="Times New Roman" pitchFamily="18" charset="0"/>
              <a:cs typeface="Times New Roman" pitchFamily="18" charset="0"/>
            </a:endParaRPr>
          </a:p>
        </p:txBody>
      </p:sp>
      <p:grpSp>
        <p:nvGrpSpPr>
          <p:cNvPr id="16" name="Group 15"/>
          <p:cNvGrpSpPr/>
          <p:nvPr/>
        </p:nvGrpSpPr>
        <p:grpSpPr>
          <a:xfrm>
            <a:off x="3491880" y="4941168"/>
            <a:ext cx="1058416" cy="1052946"/>
            <a:chOff x="3657600" y="4909959"/>
            <a:chExt cx="1058416" cy="1052946"/>
          </a:xfrm>
        </p:grpSpPr>
        <p:sp>
          <p:nvSpPr>
            <p:cNvPr id="5" name="Rectangle 4"/>
            <p:cNvSpPr/>
            <p:nvPr/>
          </p:nvSpPr>
          <p:spPr>
            <a:xfrm rot="18477294">
              <a:off x="3803239" y="5051984"/>
              <a:ext cx="752997" cy="7920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a:latin typeface="Times New Roman" pitchFamily="18" charset="0"/>
                <a:cs typeface="Times New Roman" pitchFamily="18" charset="0"/>
              </a:endParaRPr>
            </a:p>
          </p:txBody>
        </p:sp>
        <p:cxnSp>
          <p:nvCxnSpPr>
            <p:cNvPr id="13" name="Straight Connector 12"/>
            <p:cNvCxnSpPr/>
            <p:nvPr/>
          </p:nvCxnSpPr>
          <p:spPr>
            <a:xfrm>
              <a:off x="4087091" y="4909959"/>
              <a:ext cx="152400" cy="10529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657600" y="5412025"/>
              <a:ext cx="1058416" cy="79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a:stCxn id="8" idx="1"/>
            <a:endCxn id="8" idx="3"/>
          </p:cNvCxnSpPr>
          <p:nvPr/>
        </p:nvCxnSpPr>
        <p:spPr>
          <a:xfrm>
            <a:off x="5580112" y="5670078"/>
            <a:ext cx="20882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8" idx="0"/>
            <a:endCxn id="8" idx="2"/>
          </p:cNvCxnSpPr>
          <p:nvPr/>
        </p:nvCxnSpPr>
        <p:spPr>
          <a:xfrm>
            <a:off x="6624228" y="549005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 y="972017"/>
            <a:ext cx="9143999"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3200" b="1" i="0" u="none" strike="noStrike" cap="none" normalizeH="0" baseline="0" dirty="0" smtClean="0">
                <a:ln>
                  <a:noFill/>
                </a:ln>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Физичка својства материјала</a:t>
            </a:r>
            <a:endParaRPr kumimoji="0" lang="sr-Cyrl-CS" sz="3200" b="0"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endParaRPr>
          </a:p>
        </p:txBody>
      </p:sp>
      <p:sp>
        <p:nvSpPr>
          <p:cNvPr id="3" name="Rectangle 2"/>
          <p:cNvSpPr/>
          <p:nvPr/>
        </p:nvSpPr>
        <p:spPr>
          <a:xfrm>
            <a:off x="251520" y="1628800"/>
            <a:ext cx="8712968" cy="954107"/>
          </a:xfrm>
          <a:prstGeom prst="rect">
            <a:avLst/>
          </a:prstGeom>
        </p:spPr>
        <p:txBody>
          <a:bodyPr wrap="square">
            <a:spAutoFit/>
          </a:bodyPr>
          <a:lstStyle/>
          <a:p>
            <a:r>
              <a:rPr lang="sr-Cyrl-CS" sz="2800" dirty="0" smtClean="0">
                <a:latin typeface="Times New Roman" panose="02020603050405020304" pitchFamily="18" charset="0"/>
                <a:cs typeface="Times New Roman" panose="02020603050405020304" pitchFamily="18" charset="0"/>
              </a:rPr>
              <a:t>Процена подобности квалитета материјала: клиничка и лабораторијска испитивања</a:t>
            </a:r>
          </a:p>
        </p:txBody>
      </p:sp>
      <p:graphicFrame>
        <p:nvGraphicFramePr>
          <p:cNvPr id="4" name="Diagram 3"/>
          <p:cNvGraphicFramePr/>
          <p:nvPr/>
        </p:nvGraphicFramePr>
        <p:xfrm>
          <a:off x="1331640" y="2996952"/>
          <a:ext cx="6768752"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24744"/>
            <a:ext cx="673224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Отпорност на хабање </a:t>
            </a:r>
            <a:endParaRPr lang="en-US" sz="3200" dirty="0">
              <a:solidFill>
                <a:srgbClr val="C00000"/>
              </a:solidFill>
              <a:latin typeface="Times New Roman" pitchFamily="18" charset="0"/>
              <a:cs typeface="Times New Roman" pitchFamily="18" charset="0"/>
            </a:endParaRPr>
          </a:p>
        </p:txBody>
      </p:sp>
      <p:sp>
        <p:nvSpPr>
          <p:cNvPr id="3" name="Rectangle 2"/>
          <p:cNvSpPr/>
          <p:nvPr/>
        </p:nvSpPr>
        <p:spPr>
          <a:xfrm>
            <a:off x="145631" y="2080340"/>
            <a:ext cx="8892480" cy="3093154"/>
          </a:xfrm>
          <a:prstGeom prst="rect">
            <a:avLst/>
          </a:prstGeom>
        </p:spPr>
        <p:txBody>
          <a:bodyPr wrap="square">
            <a:spAutoFit/>
          </a:bodyPr>
          <a:lstStyle/>
          <a:p>
            <a:pPr>
              <a:lnSpc>
                <a:spcPts val="3000"/>
              </a:lnSpc>
              <a:spcAft>
                <a:spcPts val="1200"/>
              </a:spcAft>
            </a:pPr>
            <a:r>
              <a:rPr lang="sr-Cyrl-CS" sz="2500" dirty="0" smtClean="0">
                <a:latin typeface="Times New Roman" pitchFamily="18" charset="0"/>
                <a:cs typeface="Times New Roman" pitchFamily="18" charset="0"/>
              </a:rPr>
              <a:t>Површина материјала подложна је трошењу - непожељном и прогресивном одстрањивању материјала са површине тела. </a:t>
            </a:r>
          </a:p>
          <a:p>
            <a:pPr>
              <a:lnSpc>
                <a:spcPts val="3000"/>
              </a:lnSpc>
              <a:spcAft>
                <a:spcPts val="1200"/>
              </a:spcAft>
            </a:pPr>
            <a:r>
              <a:rPr lang="sr-Cyrl-CS" sz="2500" dirty="0" smtClean="0">
                <a:latin typeface="Times New Roman" pitchFamily="18" charset="0"/>
                <a:cs typeface="Times New Roman" pitchFamily="18" charset="0"/>
              </a:rPr>
              <a:t>Узроци су хемијске (корозија) и механичке природе (трење између чврстих површина, трење између флуида и чврстог тела, замор површине материјала, унутрашњи напони на површини материјала, старење материјала, итд.). </a:t>
            </a:r>
          </a:p>
          <a:p>
            <a:pPr>
              <a:lnSpc>
                <a:spcPts val="3000"/>
              </a:lnSpc>
              <a:spcAft>
                <a:spcPts val="1200"/>
              </a:spcAft>
            </a:pPr>
            <a:r>
              <a:rPr lang="sr-Cyrl-CS" sz="2500" dirty="0" smtClean="0">
                <a:latin typeface="Times New Roman" pitchFamily="18" charset="0"/>
                <a:cs typeface="Times New Roman" pitchFamily="18" charset="0"/>
              </a:rPr>
              <a:t>Израз хабање односи се на механичко трошење.</a:t>
            </a:r>
            <a:endParaRPr lang="en-US"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124744"/>
            <a:ext cx="6084168"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Вискозност </a:t>
            </a:r>
            <a:endParaRPr lang="en-US" sz="3200" dirty="0">
              <a:solidFill>
                <a:srgbClr val="C00000"/>
              </a:solidFill>
              <a:latin typeface="Times New Roman" pitchFamily="18" charset="0"/>
              <a:cs typeface="Times New Roman" pitchFamily="18" charset="0"/>
            </a:endParaRPr>
          </a:p>
        </p:txBody>
      </p:sp>
      <p:sp>
        <p:nvSpPr>
          <p:cNvPr id="3" name="Rectangle 2"/>
          <p:cNvSpPr/>
          <p:nvPr/>
        </p:nvSpPr>
        <p:spPr>
          <a:xfrm>
            <a:off x="179512" y="1916832"/>
            <a:ext cx="8712968" cy="1785104"/>
          </a:xfrm>
          <a:prstGeom prst="rect">
            <a:avLst/>
          </a:prstGeom>
        </p:spPr>
        <p:txBody>
          <a:bodyPr wrap="square">
            <a:spAutoFit/>
          </a:bodyPr>
          <a:lstStyle/>
          <a:p>
            <a:pPr>
              <a:lnSpc>
                <a:spcPts val="3000"/>
              </a:lnSpc>
              <a:spcAft>
                <a:spcPts val="1200"/>
              </a:spcAft>
            </a:pPr>
            <a:r>
              <a:rPr lang="sr-Cyrl-CS" sz="2500" b="1" dirty="0" smtClean="0">
                <a:solidFill>
                  <a:srgbClr val="C00000"/>
                </a:solidFill>
                <a:latin typeface="Times New Roman" pitchFamily="18" charset="0"/>
                <a:cs typeface="Times New Roman" pitchFamily="18" charset="0"/>
              </a:rPr>
              <a:t>Вискозност</a:t>
            </a:r>
            <a:r>
              <a:rPr lang="sr-Cyrl-CS" sz="2500" dirty="0" smtClean="0">
                <a:latin typeface="Times New Roman" pitchFamily="18" charset="0"/>
                <a:cs typeface="Times New Roman" pitchFamily="18" charset="0"/>
              </a:rPr>
              <a:t> – мера опирања флуида течењу. </a:t>
            </a:r>
          </a:p>
          <a:p>
            <a:pPr>
              <a:lnSpc>
                <a:spcPts val="3000"/>
              </a:lnSpc>
              <a:spcAft>
                <a:spcPts val="1200"/>
              </a:spcAft>
            </a:pPr>
            <a:r>
              <a:rPr lang="sr-Cyrl-CS" sz="2500" dirty="0" smtClean="0">
                <a:latin typeface="Times New Roman" pitchFamily="18" charset="0"/>
                <a:cs typeface="Times New Roman" pitchFamily="18" charset="0"/>
              </a:rPr>
              <a:t>За отпор течењу одговорне су међумолекулске силе, чије се дејство испољава кроз трење којим се супростављају кретању једног слоја флуида у односу на други.</a:t>
            </a:r>
            <a:endParaRPr lang="en-US" sz="2500" dirty="0">
              <a:latin typeface="Times New Roman" pitchFamily="18" charset="0"/>
              <a:cs typeface="Times New Roman" pitchFamily="18" charset="0"/>
            </a:endParaRPr>
          </a:p>
        </p:txBody>
      </p:sp>
      <p:sp>
        <p:nvSpPr>
          <p:cNvPr id="5" name="Rectangle 4"/>
          <p:cNvSpPr/>
          <p:nvPr/>
        </p:nvSpPr>
        <p:spPr>
          <a:xfrm>
            <a:off x="251520" y="5134833"/>
            <a:ext cx="8712968" cy="1246495"/>
          </a:xfrm>
          <a:prstGeom prst="rect">
            <a:avLst/>
          </a:prstGeom>
        </p:spPr>
        <p:txBody>
          <a:bodyPr wrap="square">
            <a:spAutoFit/>
          </a:bodyPr>
          <a:lstStyle/>
          <a:p>
            <a:pPr marL="1349375" indent="-1349375">
              <a:lnSpc>
                <a:spcPts val="3000"/>
              </a:lnSpc>
            </a:pPr>
            <a:r>
              <a:rPr lang="ru-RU" sz="2500" dirty="0" smtClean="0">
                <a:latin typeface="Times New Roman" pitchFamily="18" charset="0"/>
                <a:cs typeface="Times New Roman" pitchFamily="18" charset="0"/>
              </a:rPr>
              <a:t>      η  -</a:t>
            </a:r>
            <a:r>
              <a:rPr lang="sr-Cyrl-CS" sz="2500" dirty="0" smtClean="0">
                <a:latin typeface="Times New Roman" pitchFamily="18" charset="0"/>
                <a:cs typeface="Times New Roman" pitchFamily="18" charset="0"/>
              </a:rPr>
              <a:t>	коефицијент вискозности</a:t>
            </a:r>
            <a:endParaRPr lang="en-US" sz="2500" dirty="0" smtClean="0">
              <a:latin typeface="Times New Roman" pitchFamily="18" charset="0"/>
              <a:cs typeface="Times New Roman" pitchFamily="18" charset="0"/>
            </a:endParaRPr>
          </a:p>
          <a:p>
            <a:pPr marL="1349375" indent="-1349375">
              <a:lnSpc>
                <a:spcPts val="3000"/>
              </a:lnSpc>
            </a:pPr>
            <a:r>
              <a:rPr lang="sr-Cyrl-CS" sz="2500" dirty="0" smtClean="0">
                <a:latin typeface="Times New Roman" pitchFamily="18" charset="0"/>
                <a:cs typeface="Times New Roman" pitchFamily="18" charset="0"/>
              </a:rPr>
              <a:t>      σ  -	напон смицања између суседних слојева течности</a:t>
            </a:r>
            <a:endParaRPr lang="en-US" sz="2500" dirty="0" smtClean="0">
              <a:latin typeface="Times New Roman" pitchFamily="18" charset="0"/>
              <a:cs typeface="Times New Roman" pitchFamily="18" charset="0"/>
            </a:endParaRPr>
          </a:p>
          <a:p>
            <a:pPr marL="1160463" indent="-1160463">
              <a:lnSpc>
                <a:spcPts val="3000"/>
              </a:lnSpc>
            </a:pPr>
            <a:r>
              <a:rPr lang="sr-Latn-CS" sz="2500" dirty="0" smtClean="0">
                <a:latin typeface="Times New Roman" pitchFamily="18" charset="0"/>
                <a:cs typeface="Times New Roman" pitchFamily="18" charset="0"/>
              </a:rPr>
              <a:t>d</a:t>
            </a:r>
            <a:r>
              <a:rPr lang="sr-Cyrl-CS" sz="2500" dirty="0" smtClean="0">
                <a:latin typeface="Times New Roman" pitchFamily="18" charset="0"/>
                <a:cs typeface="Times New Roman" pitchFamily="18" charset="0"/>
              </a:rPr>
              <a:t>ð/d</a:t>
            </a:r>
            <a:r>
              <a:rPr lang="en-US" sz="2500" dirty="0" smtClean="0">
                <a:latin typeface="Times New Roman" pitchFamily="18" charset="0"/>
                <a:cs typeface="Times New Roman" pitchFamily="18" charset="0"/>
              </a:rPr>
              <a:t>x</a:t>
            </a:r>
            <a:r>
              <a:rPr lang="sr-Cyrl-CS" sz="2500" dirty="0" smtClean="0">
                <a:latin typeface="Times New Roman" pitchFamily="18" charset="0"/>
                <a:cs typeface="Times New Roman" pitchFamily="18" charset="0"/>
              </a:rPr>
              <a:t> -      градијент брзине кретања слојева</a:t>
            </a:r>
            <a:endParaRPr lang="en-US" sz="2500" dirty="0" smtClean="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3347864" y="3861048"/>
            <a:ext cx="1743075"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08" y="1054041"/>
            <a:ext cx="8964488" cy="1438855"/>
          </a:xfrm>
          <a:prstGeom prst="rect">
            <a:avLst/>
          </a:prstGeom>
        </p:spPr>
        <p:txBody>
          <a:bodyPr wrap="square">
            <a:spAutoFit/>
          </a:bodyPr>
          <a:lstStyle/>
          <a:p>
            <a:pPr>
              <a:lnSpc>
                <a:spcPts val="3100"/>
              </a:lnSpc>
              <a:spcAft>
                <a:spcPts val="1200"/>
              </a:spcAft>
            </a:pPr>
            <a:r>
              <a:rPr lang="sr-Cyrl-CS" sz="2500" dirty="0" smtClean="0">
                <a:latin typeface="Times New Roman" pitchFamily="18" charset="0"/>
                <a:cs typeface="Times New Roman" pitchFamily="18" charset="0"/>
              </a:rPr>
              <a:t>Коефицијент вискозности  зависи од природе течности и температуре.</a:t>
            </a:r>
          </a:p>
          <a:p>
            <a:pPr>
              <a:lnSpc>
                <a:spcPts val="3100"/>
              </a:lnSpc>
              <a:spcAft>
                <a:spcPts val="1200"/>
              </a:spcAft>
            </a:pPr>
            <a:r>
              <a:rPr lang="sr-Cyrl-CS" sz="2500" dirty="0" smtClean="0">
                <a:latin typeface="Times New Roman" pitchFamily="18" charset="0"/>
                <a:cs typeface="Times New Roman" pitchFamily="18" charset="0"/>
              </a:rPr>
              <a:t>Са порастом температуре </a:t>
            </a:r>
            <a:r>
              <a:rPr lang="sr-Cyrl-CS" sz="2500" dirty="0" smtClean="0">
                <a:latin typeface="Times New Roman" pitchFamily="18" charset="0"/>
                <a:cs typeface="Times New Roman" pitchFamily="18" charset="0"/>
                <a:sym typeface="Symbol"/>
              </a:rPr>
              <a:t> </a:t>
            </a:r>
            <a:r>
              <a:rPr lang="sr-Cyrl-CS" sz="2500" dirty="0" smtClean="0">
                <a:latin typeface="Times New Roman" pitchFamily="18" charset="0"/>
                <a:cs typeface="Times New Roman" pitchFamily="18" charset="0"/>
              </a:rPr>
              <a:t>брзо опада:</a:t>
            </a:r>
            <a:endParaRPr lang="sr-Cyrl-CS" sz="2500" b="1" dirty="0" smtClean="0">
              <a:latin typeface="Times New Roman" pitchFamily="18" charset="0"/>
              <a:cs typeface="Times New Roman" pitchFamily="18" charset="0"/>
            </a:endParaRPr>
          </a:p>
        </p:txBody>
      </p:sp>
      <p:grpSp>
        <p:nvGrpSpPr>
          <p:cNvPr id="18" name="Group 17"/>
          <p:cNvGrpSpPr/>
          <p:nvPr/>
        </p:nvGrpSpPr>
        <p:grpSpPr>
          <a:xfrm>
            <a:off x="2592914" y="1484784"/>
            <a:ext cx="2843182" cy="3151076"/>
            <a:chOff x="2483768" y="602251"/>
            <a:chExt cx="2843182" cy="3151076"/>
          </a:xfrm>
        </p:grpSpPr>
        <p:grpSp>
          <p:nvGrpSpPr>
            <p:cNvPr id="17" name="Group 16"/>
            <p:cNvGrpSpPr/>
            <p:nvPr/>
          </p:nvGrpSpPr>
          <p:grpSpPr>
            <a:xfrm>
              <a:off x="2483768" y="602251"/>
              <a:ext cx="2843182" cy="2754741"/>
              <a:chOff x="1835696" y="3410563"/>
              <a:chExt cx="2843182" cy="2754741"/>
            </a:xfrm>
          </p:grpSpPr>
          <p:cxnSp>
            <p:nvCxnSpPr>
              <p:cNvPr id="4" name="Straight Connector 3"/>
              <p:cNvCxnSpPr/>
              <p:nvPr/>
            </p:nvCxnSpPr>
            <p:spPr>
              <a:xfrm>
                <a:off x="2267744" y="4581128"/>
                <a:ext cx="0" cy="15841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267744" y="6165304"/>
                <a:ext cx="18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rot="10800000">
                <a:off x="2411761" y="3410563"/>
                <a:ext cx="2267117" cy="2479092"/>
              </a:xfrm>
              <a:prstGeom prst="arc">
                <a:avLst>
                  <a:gd name="adj1" fmla="val 15729113"/>
                  <a:gd name="adj2" fmla="val 21114822"/>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500">
                  <a:latin typeface="Times New Roman" pitchFamily="18" charset="0"/>
                  <a:cs typeface="Times New Roman" pitchFamily="18" charset="0"/>
                </a:endParaRPr>
              </a:p>
            </p:txBody>
          </p:sp>
          <p:sp>
            <p:nvSpPr>
              <p:cNvPr id="15" name="TextBox 14"/>
              <p:cNvSpPr txBox="1"/>
              <p:nvPr/>
            </p:nvSpPr>
            <p:spPr>
              <a:xfrm>
                <a:off x="1835696" y="4581128"/>
                <a:ext cx="378630" cy="477054"/>
              </a:xfrm>
              <a:prstGeom prst="rect">
                <a:avLst/>
              </a:prstGeom>
              <a:noFill/>
            </p:spPr>
            <p:txBody>
              <a:bodyPr wrap="none" rtlCol="0">
                <a:spAutoFit/>
              </a:bodyPr>
              <a:lstStyle/>
              <a:p>
                <a:r>
                  <a:rPr lang="en-US" sz="2500" dirty="0" smtClean="0">
                    <a:latin typeface="Times New Roman" pitchFamily="18" charset="0"/>
                    <a:cs typeface="Times New Roman" pitchFamily="18" charset="0"/>
                    <a:sym typeface="Symbol"/>
                  </a:rPr>
                  <a:t></a:t>
                </a:r>
                <a:endParaRPr lang="en-US" sz="2500" dirty="0">
                  <a:latin typeface="Times New Roman" pitchFamily="18" charset="0"/>
                  <a:cs typeface="Times New Roman" pitchFamily="18" charset="0"/>
                </a:endParaRPr>
              </a:p>
            </p:txBody>
          </p:sp>
        </p:grpSp>
        <p:sp>
          <p:nvSpPr>
            <p:cNvPr id="16" name="TextBox 15"/>
            <p:cNvSpPr txBox="1"/>
            <p:nvPr/>
          </p:nvSpPr>
          <p:spPr>
            <a:xfrm>
              <a:off x="4427984" y="3276273"/>
              <a:ext cx="362600" cy="477054"/>
            </a:xfrm>
            <a:prstGeom prst="rect">
              <a:avLst/>
            </a:prstGeom>
            <a:noFill/>
          </p:spPr>
          <p:txBody>
            <a:bodyPr wrap="none" rtlCol="0">
              <a:spAutoFit/>
            </a:bodyPr>
            <a:lstStyle/>
            <a:p>
              <a:r>
                <a:rPr lang="sr-Cyrl-RS" sz="2500" i="1" dirty="0" smtClean="0">
                  <a:latin typeface="Times New Roman" pitchFamily="18" charset="0"/>
                  <a:cs typeface="Times New Roman" pitchFamily="18" charset="0"/>
                </a:rPr>
                <a:t>Т</a:t>
              </a:r>
              <a:endParaRPr lang="en-US" sz="2500" i="1" dirty="0">
                <a:latin typeface="Times New Roman" pitchFamily="18" charset="0"/>
                <a:cs typeface="Times New Roman" pitchFamily="18" charset="0"/>
              </a:endParaRPr>
            </a:p>
          </p:txBody>
        </p:sp>
      </p:grpSp>
      <p:sp>
        <p:nvSpPr>
          <p:cNvPr id="19" name="Rectangle 18"/>
          <p:cNvSpPr/>
          <p:nvPr/>
        </p:nvSpPr>
        <p:spPr>
          <a:xfrm>
            <a:off x="72008" y="4661311"/>
            <a:ext cx="8964488" cy="2080057"/>
          </a:xfrm>
          <a:prstGeom prst="rect">
            <a:avLst/>
          </a:prstGeom>
        </p:spPr>
        <p:txBody>
          <a:bodyPr wrap="square">
            <a:spAutoFit/>
          </a:bodyPr>
          <a:lstStyle/>
          <a:p>
            <a:pPr algn="just">
              <a:lnSpc>
                <a:spcPts val="3100"/>
              </a:lnSpc>
              <a:spcAft>
                <a:spcPts val="1200"/>
              </a:spcAft>
            </a:pPr>
            <a:r>
              <a:rPr lang="sr-Cyrl-CS" sz="2500" b="1" dirty="0" smtClean="0">
                <a:solidFill>
                  <a:srgbClr val="C00000"/>
                </a:solidFill>
                <a:latin typeface="Times New Roman" pitchFamily="18" charset="0"/>
                <a:cs typeface="Times New Roman" pitchFamily="18" charset="0"/>
              </a:rPr>
              <a:t>Тиксотропија</a:t>
            </a:r>
            <a:r>
              <a:rPr lang="sr-Cyrl-CS" sz="2500" dirty="0" smtClean="0">
                <a:latin typeface="Times New Roman" pitchFamily="18" charset="0"/>
                <a:cs typeface="Times New Roman" pitchFamily="18" charset="0"/>
              </a:rPr>
              <a:t> је појава да услед релативног померања слојева течности долази до таквог нарушавања њихове ст</a:t>
            </a:r>
            <a:r>
              <a:rPr lang="sr-Cyrl-RS" sz="2500" dirty="0" smtClean="0">
                <a:latin typeface="Times New Roman" pitchFamily="18" charset="0"/>
                <a:cs typeface="Times New Roman" pitchFamily="18" charset="0"/>
              </a:rPr>
              <a:t>р</a:t>
            </a:r>
            <a:r>
              <a:rPr lang="sr-Cyrl-CS" sz="2500" dirty="0" smtClean="0">
                <a:latin typeface="Times New Roman" pitchFamily="18" charset="0"/>
                <a:cs typeface="Times New Roman" pitchFamily="18" charset="0"/>
              </a:rPr>
              <a:t>уктуре да се коефицијент вискозности смањи, али се враћа на првобитну вредност после кратког мировања течности. Заступљена је (и пожељна) код неких материјала за узимање отисака и изливања.</a:t>
            </a:r>
            <a:endParaRPr lang="en-US"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101418"/>
            <a:ext cx="7272808" cy="887422"/>
          </a:xfrm>
          <a:prstGeom prst="rect">
            <a:avLst/>
          </a:prstGeom>
        </p:spPr>
        <p:txBody>
          <a:bodyPr wrap="square">
            <a:spAutoFit/>
          </a:bodyPr>
          <a:lstStyle/>
          <a:p>
            <a:pPr algn="ctr">
              <a:lnSpc>
                <a:spcPts val="3100"/>
              </a:lnSpc>
              <a:spcAft>
                <a:spcPts val="1200"/>
              </a:spcAft>
            </a:pPr>
            <a:r>
              <a:rPr lang="sr-Cyrl-CS" sz="3200" b="1" dirty="0" smtClean="0">
                <a:solidFill>
                  <a:srgbClr val="C00000"/>
                </a:solidFill>
                <a:latin typeface="Times New Roman" pitchFamily="18" charset="0"/>
                <a:cs typeface="Times New Roman" pitchFamily="18" charset="0"/>
              </a:rPr>
              <a:t>Вискозност смеше две течности које реагују</a:t>
            </a:r>
            <a:endParaRPr lang="en-US" sz="3200" b="1" dirty="0">
              <a:solidFill>
                <a:srgbClr val="C00000"/>
              </a:solidFill>
              <a:latin typeface="Times New Roman" pitchFamily="18" charset="0"/>
              <a:cs typeface="Times New Roman" pitchFamily="18" charset="0"/>
            </a:endParaRPr>
          </a:p>
        </p:txBody>
      </p:sp>
      <p:sp>
        <p:nvSpPr>
          <p:cNvPr id="3" name="Rectangle 2"/>
          <p:cNvSpPr/>
          <p:nvPr/>
        </p:nvSpPr>
        <p:spPr>
          <a:xfrm>
            <a:off x="395536" y="2204864"/>
            <a:ext cx="8244408" cy="1836400"/>
          </a:xfrm>
          <a:prstGeom prst="rect">
            <a:avLst/>
          </a:prstGeom>
        </p:spPr>
        <p:txBody>
          <a:bodyPr wrap="square">
            <a:spAutoFit/>
          </a:bodyPr>
          <a:lstStyle/>
          <a:p>
            <a:pPr>
              <a:lnSpc>
                <a:spcPts val="3100"/>
              </a:lnSpc>
              <a:spcAft>
                <a:spcPts val="1200"/>
              </a:spcAft>
            </a:pPr>
            <a:r>
              <a:rPr lang="sr-Cyrl-CS" sz="2500" dirty="0" smtClean="0">
                <a:latin typeface="Times New Roman" pitchFamily="18" charset="0"/>
                <a:cs typeface="Times New Roman" pitchFamily="18" charset="0"/>
              </a:rPr>
              <a:t>Брзина промене вискозности зависи од брзине реакције.</a:t>
            </a:r>
          </a:p>
          <a:p>
            <a:pPr>
              <a:lnSpc>
                <a:spcPts val="3100"/>
              </a:lnSpc>
              <a:spcAft>
                <a:spcPts val="1200"/>
              </a:spcAft>
            </a:pPr>
            <a:r>
              <a:rPr lang="sr-Cyrl-RS" sz="2500" dirty="0" smtClean="0">
                <a:latin typeface="Times New Roman" pitchFamily="18" charset="0"/>
                <a:cs typeface="Times New Roman" pitchFamily="18" charset="0"/>
              </a:rPr>
              <a:t>Време које протекне од тренутка спајања компонената до тренутка када материјал није погодан за обликовање назива се </a:t>
            </a:r>
            <a:r>
              <a:rPr lang="sr-Cyrl-RS" sz="2500" b="1" dirty="0" smtClean="0">
                <a:solidFill>
                  <a:srgbClr val="C00000"/>
                </a:solidFill>
                <a:latin typeface="Times New Roman" pitchFamily="18" charset="0"/>
                <a:cs typeface="Times New Roman" pitchFamily="18" charset="0"/>
              </a:rPr>
              <a:t>радно време материјала.</a:t>
            </a:r>
            <a:endParaRPr lang="en-US" sz="25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12" y="900009"/>
            <a:ext cx="914400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Вискоеластичност</a:t>
            </a:r>
            <a:endParaRPr lang="en-US" sz="3200" dirty="0">
              <a:solidFill>
                <a:srgbClr val="C00000"/>
              </a:solidFill>
              <a:latin typeface="Times New Roman" pitchFamily="18" charset="0"/>
              <a:cs typeface="Times New Roman" pitchFamily="18" charset="0"/>
            </a:endParaRPr>
          </a:p>
        </p:txBody>
      </p:sp>
      <p:sp>
        <p:nvSpPr>
          <p:cNvPr id="3" name="Rectangle 2"/>
          <p:cNvSpPr/>
          <p:nvPr/>
        </p:nvSpPr>
        <p:spPr>
          <a:xfrm>
            <a:off x="108520" y="4689718"/>
            <a:ext cx="8964488" cy="2123658"/>
          </a:xfrm>
          <a:prstGeom prst="rect">
            <a:avLst/>
          </a:prstGeom>
        </p:spPr>
        <p:txBody>
          <a:bodyPr wrap="square">
            <a:spAutoFit/>
          </a:bodyPr>
          <a:lstStyle/>
          <a:p>
            <a:r>
              <a:rPr lang="sr-Cyrl-CS" sz="2200" dirty="0" smtClean="0">
                <a:latin typeface="Times New Roman" pitchFamily="18" charset="0"/>
                <a:ea typeface="Times New Roman"/>
                <a:cs typeface="Times New Roman" pitchFamily="18" charset="0"/>
              </a:rPr>
              <a:t>Идеално </a:t>
            </a:r>
            <a:r>
              <a:rPr lang="sr-Cyrl-CS" sz="2200" b="1" dirty="0" smtClean="0">
                <a:solidFill>
                  <a:srgbClr val="C00000"/>
                </a:solidFill>
                <a:latin typeface="Times New Roman" pitchFamily="18" charset="0"/>
                <a:ea typeface="Times New Roman"/>
                <a:cs typeface="Times New Roman" pitchFamily="18" charset="0"/>
              </a:rPr>
              <a:t>еластичан </a:t>
            </a:r>
            <a:r>
              <a:rPr lang="sr-Cyrl-CS" sz="2200" dirty="0" smtClean="0">
                <a:latin typeface="Times New Roman" pitchFamily="18" charset="0"/>
                <a:ea typeface="Times New Roman"/>
                <a:cs typeface="Times New Roman" pitchFamily="18" charset="0"/>
              </a:rPr>
              <a:t>материјал: тренутно деформисање при излагању дејству силе и тренутно враћање у првобитно стање при престанку дејства силе.</a:t>
            </a:r>
          </a:p>
          <a:p>
            <a:r>
              <a:rPr lang="sr-Cyrl-CS" sz="2200" dirty="0" smtClean="0">
                <a:latin typeface="Times New Roman" pitchFamily="18" charset="0"/>
                <a:ea typeface="Times New Roman"/>
                <a:cs typeface="Times New Roman" pitchFamily="18" charset="0"/>
              </a:rPr>
              <a:t>За материјал који се по престанку дејства спољашње силе у потпуности враћа у првобитно стање, али се споро </a:t>
            </a:r>
            <a:r>
              <a:rPr lang="sr-Cyrl-CS" sz="2200" dirty="0" smtClean="0">
                <a:latin typeface="Times New Roman" pitchFamily="18" charset="0"/>
                <a:cs typeface="Times New Roman" pitchFamily="18" charset="0"/>
              </a:rPr>
              <a:t>деформише и реституише кажемо да је </a:t>
            </a:r>
            <a:r>
              <a:rPr lang="sr-Cyrl-CS" sz="2200" b="1" dirty="0" smtClean="0">
                <a:latin typeface="Times New Roman" pitchFamily="18" charset="0"/>
                <a:cs typeface="Times New Roman" pitchFamily="18" charset="0"/>
              </a:rPr>
              <a:t>анеластичан</a:t>
            </a:r>
            <a:r>
              <a:rPr lang="sr-Cyrl-CS" sz="2200" dirty="0" smtClean="0">
                <a:latin typeface="Times New Roman" pitchFamily="18" charset="0"/>
                <a:cs typeface="Times New Roman" pitchFamily="18" charset="0"/>
              </a:rPr>
              <a:t>.</a:t>
            </a:r>
          </a:p>
        </p:txBody>
      </p:sp>
      <p:sp>
        <p:nvSpPr>
          <p:cNvPr id="6" name="TextBox 5"/>
          <p:cNvSpPr txBox="1"/>
          <p:nvPr/>
        </p:nvSpPr>
        <p:spPr>
          <a:xfrm>
            <a:off x="4860032" y="2708920"/>
            <a:ext cx="3888432" cy="1446550"/>
          </a:xfrm>
          <a:prstGeom prst="rect">
            <a:avLst/>
          </a:prstGeom>
          <a:noFill/>
        </p:spPr>
        <p:txBody>
          <a:bodyPr wrap="square" rtlCol="0">
            <a:spAutoFit/>
          </a:bodyPr>
          <a:lstStyle/>
          <a:p>
            <a:r>
              <a:rPr lang="sr-Cyrl-RS" sz="2200" dirty="0" smtClean="0">
                <a:latin typeface="Times New Roman" pitchFamily="18" charset="0"/>
                <a:cs typeface="Times New Roman" pitchFamily="18" charset="0"/>
              </a:rPr>
              <a:t>Понашање материјала кад на њих делује константна сила у току периода Т (</a:t>
            </a:r>
            <a:r>
              <a:rPr lang="sr-Cyrl-RS" sz="2200" dirty="0" smtClean="0">
                <a:latin typeface="Times New Roman" pitchFamily="18" charset="0"/>
                <a:cs typeface="Times New Roman" pitchFamily="18" charset="0"/>
                <a:sym typeface="Symbol"/>
              </a:rPr>
              <a:t> је деформација, а </a:t>
            </a:r>
            <a:r>
              <a:rPr lang="en-US" sz="2200" i="1" dirty="0" smtClean="0">
                <a:latin typeface="Times New Roman" pitchFamily="18" charset="0"/>
                <a:cs typeface="Times New Roman" pitchFamily="18" charset="0"/>
                <a:sym typeface="Symbol"/>
              </a:rPr>
              <a:t>t</a:t>
            </a:r>
            <a:r>
              <a:rPr lang="sr-Cyrl-RS" sz="2200" dirty="0" smtClean="0">
                <a:latin typeface="Times New Roman" pitchFamily="18" charset="0"/>
                <a:cs typeface="Times New Roman" pitchFamily="18" charset="0"/>
                <a:sym typeface="Symbol"/>
              </a:rPr>
              <a:t> време)</a:t>
            </a:r>
            <a:endParaRPr lang="en-US" sz="2200" dirty="0">
              <a:latin typeface="Times New Roman" pitchFamily="18" charset="0"/>
              <a:cs typeface="Times New Roman" pitchFamily="18" charset="0"/>
            </a:endParaRPr>
          </a:p>
        </p:txBody>
      </p:sp>
      <p:grpSp>
        <p:nvGrpSpPr>
          <p:cNvPr id="12" name="Group 11"/>
          <p:cNvGrpSpPr/>
          <p:nvPr/>
        </p:nvGrpSpPr>
        <p:grpSpPr>
          <a:xfrm>
            <a:off x="1043608" y="2339588"/>
            <a:ext cx="3114675" cy="2457564"/>
            <a:chOff x="1224136" y="2241446"/>
            <a:chExt cx="3114675" cy="2457564"/>
          </a:xfrm>
        </p:grpSpPr>
        <p:pic>
          <p:nvPicPr>
            <p:cNvPr id="1026" name="Picture 2" descr="C:\Users\Maca\Desktop\sm1.tif"/>
            <p:cNvPicPr>
              <a:picLocks noChangeAspect="1" noChangeArrowheads="1"/>
            </p:cNvPicPr>
            <p:nvPr/>
          </p:nvPicPr>
          <p:blipFill>
            <a:blip r:embed="rId2" cstate="print"/>
            <a:srcRect/>
            <a:stretch>
              <a:fillRect/>
            </a:stretch>
          </p:blipFill>
          <p:spPr bwMode="auto">
            <a:xfrm>
              <a:off x="1224136" y="2241446"/>
              <a:ext cx="3114675" cy="2352675"/>
            </a:xfrm>
            <a:prstGeom prst="rect">
              <a:avLst/>
            </a:prstGeom>
            <a:noFill/>
          </p:spPr>
        </p:pic>
        <p:sp>
          <p:nvSpPr>
            <p:cNvPr id="8" name="TextBox 7"/>
            <p:cNvSpPr txBox="1"/>
            <p:nvPr/>
          </p:nvSpPr>
          <p:spPr>
            <a:xfrm>
              <a:off x="1331640" y="4329678"/>
              <a:ext cx="1277914" cy="369332"/>
            </a:xfrm>
            <a:prstGeom prst="rect">
              <a:avLst/>
            </a:prstGeom>
            <a:noFill/>
          </p:spPr>
          <p:txBody>
            <a:bodyPr wrap="none" rtlCol="0">
              <a:spAutoFit/>
            </a:bodyPr>
            <a:lstStyle/>
            <a:p>
              <a:r>
                <a:rPr lang="sr-Cyrl-RS" b="1" dirty="0" smtClean="0">
                  <a:latin typeface="Times New Roman" pitchFamily="18" charset="0"/>
                  <a:cs typeface="Times New Roman" pitchFamily="18" charset="0"/>
                </a:rPr>
                <a:t>еластични</a:t>
              </a:r>
              <a:endParaRPr lang="en-US" b="1" dirty="0">
                <a:latin typeface="Times New Roman" pitchFamily="18" charset="0"/>
                <a:cs typeface="Times New Roman" pitchFamily="18" charset="0"/>
              </a:endParaRPr>
            </a:p>
          </p:txBody>
        </p:sp>
        <p:sp>
          <p:nvSpPr>
            <p:cNvPr id="9" name="TextBox 8"/>
            <p:cNvSpPr txBox="1"/>
            <p:nvPr/>
          </p:nvSpPr>
          <p:spPr>
            <a:xfrm>
              <a:off x="2699792" y="4329678"/>
              <a:ext cx="1526380" cy="369332"/>
            </a:xfrm>
            <a:prstGeom prst="rect">
              <a:avLst/>
            </a:prstGeom>
            <a:noFill/>
          </p:spPr>
          <p:txBody>
            <a:bodyPr wrap="none" rtlCol="0">
              <a:spAutoFit/>
            </a:bodyPr>
            <a:lstStyle/>
            <a:p>
              <a:r>
                <a:rPr lang="sr-Cyrl-RS" b="1" dirty="0" smtClean="0">
                  <a:latin typeface="Times New Roman" pitchFamily="18" charset="0"/>
                  <a:cs typeface="Times New Roman" pitchFamily="18" charset="0"/>
                </a:rPr>
                <a:t>анеластични</a:t>
              </a:r>
              <a:endParaRPr lang="en-US" b="1" dirty="0">
                <a:latin typeface="Times New Roman" pitchFamily="18" charset="0"/>
                <a:cs typeface="Times New Roman" pitchFamily="18" charset="0"/>
              </a:endParaRPr>
            </a:p>
          </p:txBody>
        </p:sp>
      </p:grpSp>
      <p:sp>
        <p:nvSpPr>
          <p:cNvPr id="4" name="TextBox 3"/>
          <p:cNvSpPr txBox="1"/>
          <p:nvPr/>
        </p:nvSpPr>
        <p:spPr>
          <a:xfrm>
            <a:off x="179512" y="1384900"/>
            <a:ext cx="8244408" cy="1107996"/>
          </a:xfrm>
          <a:prstGeom prst="rect">
            <a:avLst/>
          </a:prstGeom>
          <a:noFill/>
        </p:spPr>
        <p:txBody>
          <a:bodyPr wrap="square" rtlCol="0">
            <a:spAutoFit/>
          </a:bodyPr>
          <a:lstStyle/>
          <a:p>
            <a:r>
              <a:rPr lang="sr-Cyrl-RS" sz="2200" dirty="0" smtClean="0">
                <a:latin typeface="Times New Roman" pitchFamily="18" charset="0"/>
                <a:cs typeface="Times New Roman" pitchFamily="18" charset="0"/>
              </a:rPr>
              <a:t>За чврста тела се може рећи да су еластична,а течности вискозне. Материјали који имају изражене обе карактеристике називају се </a:t>
            </a:r>
            <a:r>
              <a:rPr lang="sr-Cyrl-RS" sz="2200" b="1" dirty="0" smtClean="0">
                <a:solidFill>
                  <a:srgbClr val="C00000"/>
                </a:solidFill>
                <a:latin typeface="Times New Roman" pitchFamily="18" charset="0"/>
                <a:cs typeface="Times New Roman" pitchFamily="18" charset="0"/>
              </a:rPr>
              <a:t>вискоеластичним</a:t>
            </a:r>
            <a:r>
              <a:rPr lang="sr-Cyrl-R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1763688" y="836712"/>
            <a:ext cx="5112568" cy="2448272"/>
            <a:chOff x="2195736" y="260648"/>
            <a:chExt cx="5112568" cy="2448272"/>
          </a:xfrm>
        </p:grpSpPr>
        <p:pic>
          <p:nvPicPr>
            <p:cNvPr id="2050" name="Picture 2" descr="C:\Users\Maca\Desktop\sm2.tif"/>
            <p:cNvPicPr>
              <a:picLocks noChangeAspect="1" noChangeArrowheads="1"/>
            </p:cNvPicPr>
            <p:nvPr/>
          </p:nvPicPr>
          <p:blipFill>
            <a:blip r:embed="rId2" cstate="print"/>
            <a:srcRect/>
            <a:stretch>
              <a:fillRect/>
            </a:stretch>
          </p:blipFill>
          <p:spPr bwMode="auto">
            <a:xfrm>
              <a:off x="2195736" y="260648"/>
              <a:ext cx="3124200" cy="2343150"/>
            </a:xfrm>
            <a:prstGeom prst="rect">
              <a:avLst/>
            </a:prstGeom>
            <a:noFill/>
          </p:spPr>
        </p:pic>
        <p:sp>
          <p:nvSpPr>
            <p:cNvPr id="6" name="TextBox 5"/>
            <p:cNvSpPr txBox="1"/>
            <p:nvPr/>
          </p:nvSpPr>
          <p:spPr>
            <a:xfrm>
              <a:off x="2627784" y="2339588"/>
              <a:ext cx="1149867" cy="369332"/>
            </a:xfrm>
            <a:prstGeom prst="rect">
              <a:avLst/>
            </a:prstGeom>
            <a:noFill/>
          </p:spPr>
          <p:txBody>
            <a:bodyPr wrap="none" rtlCol="0">
              <a:spAutoFit/>
            </a:bodyPr>
            <a:lstStyle/>
            <a:p>
              <a:r>
                <a:rPr lang="sr-Cyrl-RS" b="1" dirty="0" smtClean="0">
                  <a:latin typeface="Times New Roman" pitchFamily="18" charset="0"/>
                  <a:cs typeface="Times New Roman" pitchFamily="18" charset="0"/>
                </a:rPr>
                <a:t>вискозни</a:t>
              </a:r>
              <a:endParaRPr lang="en-US" b="1" dirty="0">
                <a:latin typeface="Times New Roman" pitchFamily="18" charset="0"/>
                <a:cs typeface="Times New Roman" pitchFamily="18" charset="0"/>
              </a:endParaRPr>
            </a:p>
          </p:txBody>
        </p:sp>
        <p:sp>
          <p:nvSpPr>
            <p:cNvPr id="7" name="TextBox 6"/>
            <p:cNvSpPr txBox="1"/>
            <p:nvPr/>
          </p:nvSpPr>
          <p:spPr>
            <a:xfrm>
              <a:off x="3851920" y="2348880"/>
              <a:ext cx="2016224" cy="335989"/>
            </a:xfrm>
            <a:prstGeom prst="rect">
              <a:avLst/>
            </a:prstGeom>
            <a:noFill/>
          </p:spPr>
          <p:txBody>
            <a:bodyPr wrap="square" rtlCol="0">
              <a:spAutoFit/>
            </a:bodyPr>
            <a:lstStyle/>
            <a:p>
              <a:pPr>
                <a:lnSpc>
                  <a:spcPts val="1900"/>
                </a:lnSpc>
              </a:pPr>
              <a:r>
                <a:rPr lang="sr-Cyrl-RS" b="1" dirty="0" smtClean="0">
                  <a:latin typeface="Times New Roman" pitchFamily="18" charset="0"/>
                  <a:cs typeface="Times New Roman" pitchFamily="18" charset="0"/>
                </a:rPr>
                <a:t>вискоеластични</a:t>
              </a:r>
              <a:endParaRPr lang="en-US" b="1" dirty="0">
                <a:latin typeface="Times New Roman" pitchFamily="18" charset="0"/>
                <a:cs typeface="Times New Roman" pitchFamily="18" charset="0"/>
              </a:endParaRPr>
            </a:p>
          </p:txBody>
        </p:sp>
        <p:sp>
          <p:nvSpPr>
            <p:cNvPr id="8" name="TextBox 7"/>
            <p:cNvSpPr txBox="1"/>
            <p:nvPr/>
          </p:nvSpPr>
          <p:spPr>
            <a:xfrm>
              <a:off x="5148064" y="836712"/>
              <a:ext cx="1800200" cy="276999"/>
            </a:xfrm>
            <a:prstGeom prst="rect">
              <a:avLst/>
            </a:prstGeom>
            <a:noFill/>
          </p:spPr>
          <p:txBody>
            <a:bodyPr wrap="square" rtlCol="0">
              <a:spAutoFit/>
            </a:bodyPr>
            <a:lstStyle/>
            <a:p>
              <a:r>
                <a:rPr lang="sr-Cyrl-RS" sz="1200" dirty="0" smtClean="0">
                  <a:latin typeface="Times New Roman" pitchFamily="18" charset="0"/>
                  <a:cs typeface="Times New Roman" pitchFamily="18" charset="0"/>
                </a:rPr>
                <a:t>тренутно реституисање</a:t>
              </a:r>
              <a:endParaRPr lang="en-US" sz="1200" dirty="0">
                <a:latin typeface="Times New Roman" pitchFamily="18" charset="0"/>
                <a:cs typeface="Times New Roman" pitchFamily="18" charset="0"/>
              </a:endParaRPr>
            </a:p>
          </p:txBody>
        </p:sp>
        <p:sp>
          <p:nvSpPr>
            <p:cNvPr id="9" name="TextBox 8"/>
            <p:cNvSpPr txBox="1"/>
            <p:nvPr/>
          </p:nvSpPr>
          <p:spPr>
            <a:xfrm>
              <a:off x="5292080" y="1196752"/>
              <a:ext cx="1872208" cy="276999"/>
            </a:xfrm>
            <a:prstGeom prst="rect">
              <a:avLst/>
            </a:prstGeom>
            <a:noFill/>
          </p:spPr>
          <p:txBody>
            <a:bodyPr wrap="square" rtlCol="0">
              <a:spAutoFit/>
            </a:bodyPr>
            <a:lstStyle/>
            <a:p>
              <a:r>
                <a:rPr lang="sr-Cyrl-RS" sz="1200" dirty="0" smtClean="0">
                  <a:latin typeface="Times New Roman" pitchFamily="18" charset="0"/>
                  <a:cs typeface="Times New Roman" pitchFamily="18" charset="0"/>
                </a:rPr>
                <a:t>споро реституисање</a:t>
              </a:r>
              <a:endParaRPr lang="en-US" sz="1200" dirty="0">
                <a:latin typeface="Times New Roman" pitchFamily="18" charset="0"/>
                <a:cs typeface="Times New Roman" pitchFamily="18" charset="0"/>
              </a:endParaRPr>
            </a:p>
          </p:txBody>
        </p:sp>
        <p:sp>
          <p:nvSpPr>
            <p:cNvPr id="10" name="TextBox 9"/>
            <p:cNvSpPr txBox="1"/>
            <p:nvPr/>
          </p:nvSpPr>
          <p:spPr>
            <a:xfrm>
              <a:off x="5724128" y="1916832"/>
              <a:ext cx="1584176" cy="288032"/>
            </a:xfrm>
            <a:prstGeom prst="rect">
              <a:avLst/>
            </a:prstGeom>
            <a:noFill/>
          </p:spPr>
          <p:txBody>
            <a:bodyPr wrap="square" rtlCol="0">
              <a:spAutoFit/>
            </a:bodyPr>
            <a:lstStyle/>
            <a:p>
              <a:r>
                <a:rPr lang="sr-Cyrl-RS" sz="1200" dirty="0" smtClean="0">
                  <a:latin typeface="Times New Roman" pitchFamily="18" charset="0"/>
                  <a:cs typeface="Times New Roman" pitchFamily="18" charset="0"/>
                </a:rPr>
                <a:t>трајна деформација</a:t>
              </a:r>
              <a:endParaRPr lang="en-US" sz="1200" dirty="0">
                <a:latin typeface="Times New Roman" pitchFamily="18" charset="0"/>
                <a:cs typeface="Times New Roman" pitchFamily="18" charset="0"/>
              </a:endParaRPr>
            </a:p>
          </p:txBody>
        </p:sp>
        <p:sp>
          <p:nvSpPr>
            <p:cNvPr id="11" name="TextBox 10"/>
            <p:cNvSpPr txBox="1"/>
            <p:nvPr/>
          </p:nvSpPr>
          <p:spPr>
            <a:xfrm>
              <a:off x="3995936" y="476672"/>
              <a:ext cx="1152128" cy="288032"/>
            </a:xfrm>
            <a:prstGeom prst="rect">
              <a:avLst/>
            </a:prstGeom>
            <a:noFill/>
          </p:spPr>
          <p:txBody>
            <a:bodyPr wrap="square" rtlCol="0">
              <a:spAutoFit/>
            </a:bodyPr>
            <a:lstStyle/>
            <a:p>
              <a:r>
                <a:rPr lang="sr-Cyrl-RS" sz="1200" dirty="0" smtClean="0">
                  <a:latin typeface="Times New Roman" pitchFamily="18" charset="0"/>
                  <a:cs typeface="Times New Roman" pitchFamily="18" charset="0"/>
                </a:rPr>
                <a:t>споро течење</a:t>
              </a:r>
              <a:endParaRPr lang="en-US" sz="1200" dirty="0">
                <a:latin typeface="Times New Roman" pitchFamily="18" charset="0"/>
                <a:cs typeface="Times New Roman" pitchFamily="18" charset="0"/>
              </a:endParaRPr>
            </a:p>
          </p:txBody>
        </p:sp>
        <p:sp>
          <p:nvSpPr>
            <p:cNvPr id="12" name="TextBox 11"/>
            <p:cNvSpPr txBox="1"/>
            <p:nvPr/>
          </p:nvSpPr>
          <p:spPr>
            <a:xfrm>
              <a:off x="5436096" y="1711841"/>
              <a:ext cx="1872208" cy="276999"/>
            </a:xfrm>
            <a:prstGeom prst="rect">
              <a:avLst/>
            </a:prstGeom>
            <a:noFill/>
          </p:spPr>
          <p:txBody>
            <a:bodyPr wrap="square" rtlCol="0">
              <a:spAutoFit/>
            </a:bodyPr>
            <a:lstStyle/>
            <a:p>
              <a:r>
                <a:rPr lang="sr-Cyrl-RS" sz="1200" dirty="0" smtClean="0">
                  <a:latin typeface="Times New Roman" pitchFamily="18" charset="0"/>
                  <a:cs typeface="Times New Roman" pitchFamily="18" charset="0"/>
                </a:rPr>
                <a:t>тренутно деформисање</a:t>
              </a:r>
              <a:endParaRPr lang="en-US" sz="1200" dirty="0">
                <a:latin typeface="Times New Roman" pitchFamily="18" charset="0"/>
                <a:cs typeface="Times New Roman" pitchFamily="18" charset="0"/>
              </a:endParaRPr>
            </a:p>
          </p:txBody>
        </p:sp>
        <p:cxnSp>
          <p:nvCxnSpPr>
            <p:cNvPr id="14" name="Straight Arrow Connector 13"/>
            <p:cNvCxnSpPr/>
            <p:nvPr/>
          </p:nvCxnSpPr>
          <p:spPr>
            <a:xfrm>
              <a:off x="4447309" y="775855"/>
              <a:ext cx="52683" cy="2768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
            </p:cNvCxnSpPr>
            <p:nvPr/>
          </p:nvCxnSpPr>
          <p:spPr>
            <a:xfrm flipH="1">
              <a:off x="5148064" y="2060848"/>
              <a:ext cx="576064" cy="720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16016" y="1025236"/>
              <a:ext cx="451729" cy="1715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932040" y="1413164"/>
              <a:ext cx="401960" cy="3596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2" idx="1"/>
            </p:cNvCxnSpPr>
            <p:nvPr/>
          </p:nvCxnSpPr>
          <p:spPr>
            <a:xfrm flipH="1">
              <a:off x="4355976" y="1850341"/>
              <a:ext cx="1080120" cy="664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 name="Rectangle 1"/>
          <p:cNvSpPr/>
          <p:nvPr/>
        </p:nvSpPr>
        <p:spPr>
          <a:xfrm>
            <a:off x="107504" y="4243442"/>
            <a:ext cx="8964488" cy="2569934"/>
          </a:xfrm>
          <a:prstGeom prst="rect">
            <a:avLst/>
          </a:prstGeom>
        </p:spPr>
        <p:txBody>
          <a:bodyPr wrap="square">
            <a:spAutoFit/>
          </a:bodyPr>
          <a:lstStyle/>
          <a:p>
            <a:r>
              <a:rPr lang="sr-Cyrl-CS" sz="2300" b="1" dirty="0" smtClean="0">
                <a:solidFill>
                  <a:srgbClr val="C00000"/>
                </a:solidFill>
                <a:latin typeface="Times New Roman" pitchFamily="18" charset="0"/>
                <a:cs typeface="Times New Roman" pitchFamily="18" charset="0"/>
              </a:rPr>
              <a:t>Вискоеластичан </a:t>
            </a:r>
            <a:r>
              <a:rPr lang="sr-Cyrl-CS" sz="2300" dirty="0" smtClean="0">
                <a:latin typeface="Times New Roman" pitchFamily="18" charset="0"/>
                <a:cs typeface="Times New Roman" pitchFamily="18" charset="0"/>
              </a:rPr>
              <a:t>материјал</a:t>
            </a:r>
            <a:r>
              <a:rPr lang="sr-Cyrl-CS" sz="2300" b="1" dirty="0" smtClean="0">
                <a:latin typeface="Times New Roman" pitchFamily="18" charset="0"/>
                <a:cs typeface="Times New Roman" pitchFamily="18" charset="0"/>
              </a:rPr>
              <a:t> </a:t>
            </a:r>
            <a:r>
              <a:rPr lang="sr-Cyrl-CS" sz="2300" dirty="0" smtClean="0">
                <a:latin typeface="Times New Roman" pitchFamily="18" charset="0"/>
                <a:cs typeface="Times New Roman" pitchFamily="18" charset="0"/>
              </a:rPr>
              <a:t>има особине еластичних, анеластичних и вискозних материјала. У тренутку примене силе догоди се извесна тренутна деформација која се повећава током времена. По престанку дејства спољашње силе део постигнуте деформације тренутно нестаје (еластична компонента), део нестаје током неког временског периода (анеластична компонента), а део деформације остаје (вискозна компонента).</a:t>
            </a:r>
          </a:p>
        </p:txBody>
      </p:sp>
      <p:sp>
        <p:nvSpPr>
          <p:cNvPr id="3" name="Rectangle 2"/>
          <p:cNvSpPr/>
          <p:nvPr/>
        </p:nvSpPr>
        <p:spPr>
          <a:xfrm>
            <a:off x="107504" y="3210942"/>
            <a:ext cx="8892480" cy="1154162"/>
          </a:xfrm>
          <a:prstGeom prst="rect">
            <a:avLst/>
          </a:prstGeom>
        </p:spPr>
        <p:txBody>
          <a:bodyPr wrap="square">
            <a:spAutoFit/>
          </a:bodyPr>
          <a:lstStyle/>
          <a:p>
            <a:r>
              <a:rPr lang="sr-Cyrl-CS" sz="2300" b="1" dirty="0" smtClean="0">
                <a:solidFill>
                  <a:srgbClr val="C00000"/>
                </a:solidFill>
                <a:latin typeface="Times New Roman" pitchFamily="18" charset="0"/>
                <a:cs typeface="Times New Roman" pitchFamily="18" charset="0"/>
              </a:rPr>
              <a:t>Вискозни</a:t>
            </a:r>
            <a:r>
              <a:rPr lang="sr-Cyrl-CS" sz="2300" b="1" dirty="0" smtClean="0">
                <a:latin typeface="Times New Roman" pitchFamily="18" charset="0"/>
                <a:cs typeface="Times New Roman" pitchFamily="18" charset="0"/>
              </a:rPr>
              <a:t> </a:t>
            </a:r>
            <a:r>
              <a:rPr lang="sr-Cyrl-CS" sz="2300" dirty="0" smtClean="0">
                <a:latin typeface="Times New Roman" pitchFamily="18" charset="0"/>
                <a:cs typeface="Times New Roman" pitchFamily="18" charset="0"/>
              </a:rPr>
              <a:t>материјал се споро и иреверзибилно деформише, тако да се по престанку дејства спољашње силе остварена деформација не смањује.</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88041"/>
            <a:ext cx="914400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ea typeface="Arial Unicode MS" pitchFamily="34" charset="-128"/>
                <a:cs typeface="Times New Roman" pitchFamily="18" charset="0"/>
              </a:rPr>
              <a:t>Понашање материјала под дејством топлоте</a:t>
            </a:r>
            <a:endParaRPr lang="en-US" sz="3200" dirty="0">
              <a:solidFill>
                <a:srgbClr val="C00000"/>
              </a:solidFill>
              <a:latin typeface="Times New Roman" pitchFamily="18" charset="0"/>
              <a:ea typeface="Arial Unicode MS" pitchFamily="34" charset="-128"/>
              <a:cs typeface="Times New Roman" pitchFamily="18" charset="0"/>
            </a:endParaRPr>
          </a:p>
        </p:txBody>
      </p:sp>
      <p:sp>
        <p:nvSpPr>
          <p:cNvPr id="3" name="Rectangle 2"/>
          <p:cNvSpPr/>
          <p:nvPr/>
        </p:nvSpPr>
        <p:spPr>
          <a:xfrm>
            <a:off x="144016" y="2066940"/>
            <a:ext cx="8820472" cy="4170372"/>
          </a:xfrm>
          <a:prstGeom prst="rect">
            <a:avLst/>
          </a:prstGeom>
        </p:spPr>
        <p:txBody>
          <a:bodyPr wrap="square">
            <a:spAutoFit/>
          </a:bodyPr>
          <a:lstStyle/>
          <a:p>
            <a:pPr>
              <a:spcAft>
                <a:spcPts val="600"/>
              </a:spcAft>
            </a:pPr>
            <a:r>
              <a:rPr lang="sr-Cyrl-CS" sz="2500" b="1" dirty="0" smtClean="0">
                <a:latin typeface="Times New Roman" pitchFamily="18" charset="0"/>
                <a:cs typeface="Times New Roman" pitchFamily="18" charset="0"/>
              </a:rPr>
              <a:t>Температура</a:t>
            </a:r>
            <a:r>
              <a:rPr lang="sr-Cyrl-CS" sz="2500" dirty="0" smtClean="0">
                <a:latin typeface="Times New Roman" pitchFamily="18" charset="0"/>
                <a:cs typeface="Times New Roman" pitchFamily="18" charset="0"/>
              </a:rPr>
              <a:t> - степен загрејаности материјала (Келвинова или Целзијусова скала). </a:t>
            </a:r>
          </a:p>
          <a:p>
            <a:pPr>
              <a:spcAft>
                <a:spcPts val="600"/>
              </a:spcAft>
            </a:pPr>
            <a:r>
              <a:rPr lang="sr-Cyrl-CS" sz="2500" b="1" dirty="0" smtClean="0">
                <a:latin typeface="Times New Roman" pitchFamily="18" charset="0"/>
                <a:cs typeface="Times New Roman" pitchFamily="18" charset="0"/>
              </a:rPr>
              <a:t>Топлота</a:t>
            </a:r>
            <a:r>
              <a:rPr lang="sr-Cyrl-CS" sz="2500" dirty="0" smtClean="0">
                <a:latin typeface="Times New Roman" pitchFamily="18" charset="0"/>
                <a:cs typeface="Times New Roman" pitchFamily="18" charset="0"/>
              </a:rPr>
              <a:t> - облик енергије и изражава се у џулима. </a:t>
            </a:r>
          </a:p>
          <a:p>
            <a:pPr>
              <a:spcAft>
                <a:spcPts val="600"/>
              </a:spcAft>
            </a:pPr>
            <a:r>
              <a:rPr lang="sr-Cyrl-CS" sz="2500" b="1" dirty="0" smtClean="0">
                <a:latin typeface="Times New Roman" pitchFamily="18" charset="0"/>
                <a:cs typeface="Times New Roman" pitchFamily="18" charset="0"/>
              </a:rPr>
              <a:t>Температура топљења и фазних прелаза </a:t>
            </a:r>
            <a:r>
              <a:rPr lang="sr-Cyrl-CS" sz="2500" dirty="0" smtClean="0">
                <a:latin typeface="Times New Roman" pitchFamily="18" charset="0"/>
                <a:cs typeface="Times New Roman" pitchFamily="18" charset="0"/>
              </a:rPr>
              <a:t>у оквиру чврстих стања – веома значајне јер се на њима догађају драстичне промене структуре материјала, па самим тим и његовог својстава.</a:t>
            </a:r>
          </a:p>
          <a:p>
            <a:pPr>
              <a:spcAft>
                <a:spcPts val="600"/>
              </a:spcAft>
            </a:pPr>
            <a:r>
              <a:rPr lang="sr-Cyrl-CS" sz="2500" b="1" dirty="0" smtClean="0">
                <a:latin typeface="Times New Roman" pitchFamily="18" charset="0"/>
                <a:cs typeface="Times New Roman" pitchFamily="18" charset="0"/>
              </a:rPr>
              <a:t>Запремина </a:t>
            </a:r>
            <a:r>
              <a:rPr lang="sr-Cyrl-CS" sz="2500" dirty="0" smtClean="0">
                <a:latin typeface="Times New Roman" pitchFamily="18" charset="0"/>
                <a:cs typeface="Times New Roman" pitchFamily="18" charset="0"/>
              </a:rPr>
              <a:t>зависи од температуре, па је за већину стоматолошких материјала посебно значајна промена димензија при загреању или хлађењу.</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72017"/>
            <a:ext cx="9144000"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Термичко ширење (скупљање)</a:t>
            </a:r>
            <a:endParaRPr lang="en-US" sz="3200" dirty="0">
              <a:solidFill>
                <a:srgbClr val="C00000"/>
              </a:solidFill>
              <a:latin typeface="Times New Roman" pitchFamily="18" charset="0"/>
              <a:ea typeface="Arial Unicode MS" pitchFamily="34" charset="-128"/>
              <a:cs typeface="Times New Roman" pitchFamily="18" charset="0"/>
            </a:endParaRPr>
          </a:p>
        </p:txBody>
      </p:sp>
      <p:sp>
        <p:nvSpPr>
          <p:cNvPr id="3" name="Rectangle 2"/>
          <p:cNvSpPr/>
          <p:nvPr/>
        </p:nvSpPr>
        <p:spPr>
          <a:xfrm>
            <a:off x="107504" y="1622410"/>
            <a:ext cx="8784976" cy="1446550"/>
          </a:xfrm>
          <a:prstGeom prst="rect">
            <a:avLst/>
          </a:prstGeom>
        </p:spPr>
        <p:txBody>
          <a:bodyPr wrap="square">
            <a:spAutoFit/>
          </a:bodyPr>
          <a:lstStyle/>
          <a:p>
            <a:r>
              <a:rPr lang="sr-Cyrl-CS" sz="2200" b="1" dirty="0" smtClean="0">
                <a:solidFill>
                  <a:srgbClr val="C00000"/>
                </a:solidFill>
                <a:latin typeface="Times New Roman" pitchFamily="18" charset="0"/>
                <a:cs typeface="Times New Roman" pitchFamily="18" charset="0"/>
              </a:rPr>
              <a:t>Коефицијент линеарног ширења </a:t>
            </a:r>
            <a:r>
              <a:rPr lang="sr-Cyrl-CS" sz="2200" dirty="0" smtClean="0">
                <a:latin typeface="Times New Roman" pitchFamily="18" charset="0"/>
                <a:cs typeface="Times New Roman" pitchFamily="18" charset="0"/>
              </a:rPr>
              <a:t>је важан у случајевима када је једна димензија тела вишеструко већа од осталих, па је због тога промена њене вредности неколико пута већа. Јединица коефицијента термичког ширења је 1/К.</a:t>
            </a:r>
            <a:endParaRPr lang="en-US" sz="22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127287" y="3933056"/>
            <a:ext cx="4228689" cy="2880320"/>
          </a:xfrm>
          <a:prstGeom prst="rect">
            <a:avLst/>
          </a:prstGeom>
          <a:noFill/>
          <a:ln w="9525">
            <a:solidFill>
              <a:srgbClr val="C00000"/>
            </a:solidFill>
            <a:miter lim="800000"/>
            <a:headEnd/>
            <a:tailEnd/>
          </a:ln>
        </p:spPr>
      </p:pic>
      <p:pic>
        <p:nvPicPr>
          <p:cNvPr id="5" name="Picture 1"/>
          <p:cNvPicPr>
            <a:picLocks noChangeAspect="1" noChangeArrowheads="1"/>
          </p:cNvPicPr>
          <p:nvPr/>
        </p:nvPicPr>
        <p:blipFill>
          <a:blip r:embed="rId3" cstate="print"/>
          <a:srcRect/>
          <a:stretch>
            <a:fillRect/>
          </a:stretch>
        </p:blipFill>
        <p:spPr bwMode="auto">
          <a:xfrm>
            <a:off x="4556806" y="3724562"/>
            <a:ext cx="4335674" cy="3088814"/>
          </a:xfrm>
          <a:prstGeom prst="rect">
            <a:avLst/>
          </a:prstGeom>
          <a:noFill/>
          <a:ln w="9525">
            <a:solidFill>
              <a:srgbClr val="C00000"/>
            </a:solidFill>
            <a:miter lim="800000"/>
            <a:headEnd/>
            <a:tailEnd/>
          </a:ln>
        </p:spPr>
      </p:pic>
      <p:sp>
        <p:nvSpPr>
          <p:cNvPr id="6" name="TextBox 5"/>
          <p:cNvSpPr txBox="1"/>
          <p:nvPr/>
        </p:nvSpPr>
        <p:spPr>
          <a:xfrm>
            <a:off x="123128" y="3006696"/>
            <a:ext cx="4242393" cy="923330"/>
          </a:xfrm>
          <a:prstGeom prst="rect">
            <a:avLst/>
          </a:prstGeom>
          <a:noFill/>
          <a:ln>
            <a:noFill/>
          </a:ln>
        </p:spPr>
        <p:txBody>
          <a:bodyPr wrap="square" rtlCol="0">
            <a:spAutoFit/>
          </a:bodyPr>
          <a:lstStyle/>
          <a:p>
            <a:r>
              <a:rPr lang="sr-Cyrl-RS" dirty="0" smtClean="0">
                <a:latin typeface="Times New Roman" pitchFamily="18" charset="0"/>
                <a:cs typeface="Times New Roman" pitchFamily="18" charset="0"/>
              </a:rPr>
              <a:t>Аналогни изрази за израчунавање запремине (</a:t>
            </a:r>
            <a:r>
              <a:rPr lang="en-US" dirty="0" smtClean="0">
                <a:latin typeface="Times New Roman" pitchFamily="18" charset="0"/>
                <a:cs typeface="Times New Roman" pitchFamily="18" charset="0"/>
              </a:rPr>
              <a:t>V</a:t>
            </a:r>
            <a:r>
              <a:rPr lang="sr-Cyrl-RS" dirty="0" smtClean="0">
                <a:latin typeface="Times New Roman" pitchFamily="18" charset="0"/>
                <a:cs typeface="Times New Roman" pitchFamily="18" charset="0"/>
              </a:rPr>
              <a:t>) и дужине (</a:t>
            </a:r>
            <a:r>
              <a:rPr lang="en-US" dirty="0" smtClean="0">
                <a:latin typeface="Times New Roman" pitchFamily="18" charset="0"/>
                <a:cs typeface="Times New Roman" pitchFamily="18" charset="0"/>
              </a:rPr>
              <a:t>l)</a:t>
            </a:r>
            <a:r>
              <a:rPr lang="sr-Cyrl-RS" dirty="0" smtClean="0">
                <a:latin typeface="Times New Roman" pitchFamily="18" charset="0"/>
                <a:cs typeface="Times New Roman" pitchFamily="18" charset="0"/>
              </a:rPr>
              <a:t> после загревања или хлађења</a:t>
            </a:r>
            <a:endParaRPr lang="en-US" dirty="0">
              <a:latin typeface="Times New Roman" pitchFamily="18" charset="0"/>
              <a:cs typeface="Times New Roman" pitchFamily="18" charset="0"/>
            </a:endParaRPr>
          </a:p>
        </p:txBody>
      </p:sp>
      <p:sp>
        <p:nvSpPr>
          <p:cNvPr id="7" name="TextBox 6"/>
          <p:cNvSpPr txBox="1"/>
          <p:nvPr/>
        </p:nvSpPr>
        <p:spPr>
          <a:xfrm>
            <a:off x="4544239" y="3070701"/>
            <a:ext cx="4349038" cy="646331"/>
          </a:xfrm>
          <a:prstGeom prst="rect">
            <a:avLst/>
          </a:prstGeom>
          <a:noFill/>
          <a:ln>
            <a:noFill/>
          </a:ln>
        </p:spPr>
        <p:txBody>
          <a:bodyPr wrap="square" rtlCol="0">
            <a:spAutoFit/>
          </a:bodyPr>
          <a:lstStyle/>
          <a:p>
            <a:r>
              <a:rPr lang="sr-Cyrl-RS" dirty="0" smtClean="0">
                <a:latin typeface="Times New Roman" pitchFamily="18" charset="0"/>
                <a:cs typeface="Times New Roman" pitchFamily="18" charset="0"/>
              </a:rPr>
              <a:t>Коефицијенти линеарног термичког ширења различитих материјала</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1052736"/>
            <a:ext cx="6912768"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Термичко напрезање</a:t>
            </a:r>
            <a:endParaRPr lang="en-US" sz="3200" dirty="0">
              <a:solidFill>
                <a:srgbClr val="C00000"/>
              </a:solidFill>
              <a:latin typeface="Times New Roman" pitchFamily="18" charset="0"/>
              <a:ea typeface="Arial Unicode MS" pitchFamily="34" charset="-128"/>
              <a:cs typeface="Times New Roman" pitchFamily="18" charset="0"/>
            </a:endParaRPr>
          </a:p>
        </p:txBody>
      </p:sp>
      <p:sp>
        <p:nvSpPr>
          <p:cNvPr id="3" name="Rectangle 2"/>
          <p:cNvSpPr/>
          <p:nvPr/>
        </p:nvSpPr>
        <p:spPr>
          <a:xfrm>
            <a:off x="251520" y="1775138"/>
            <a:ext cx="8712968" cy="861774"/>
          </a:xfrm>
          <a:prstGeom prst="rect">
            <a:avLst/>
          </a:prstGeom>
        </p:spPr>
        <p:txBody>
          <a:bodyPr wrap="square">
            <a:spAutoFit/>
          </a:bodyPr>
          <a:lstStyle/>
          <a:p>
            <a:pPr>
              <a:lnSpc>
                <a:spcPts val="3000"/>
              </a:lnSpc>
            </a:pPr>
            <a:r>
              <a:rPr lang="sr-Cyrl-CS" sz="2200" dirty="0" smtClean="0">
                <a:latin typeface="Times New Roman" pitchFamily="18" charset="0"/>
                <a:cs typeface="Times New Roman" pitchFamily="18" charset="0"/>
              </a:rPr>
              <a:t>Настаје у случајевима када се материјал загрева или хлади, а онемогћено му је ширење, односно скупљање. </a:t>
            </a:r>
            <a:endParaRPr lang="en-US" sz="2200" dirty="0">
              <a:latin typeface="Times New Roman" pitchFamily="18" charset="0"/>
              <a:cs typeface="Times New Roman" pitchFamily="18" charset="0"/>
            </a:endParaRPr>
          </a:p>
        </p:txBody>
      </p:sp>
      <p:sp>
        <p:nvSpPr>
          <p:cNvPr id="4" name="Rectangle 3"/>
          <p:cNvSpPr/>
          <p:nvPr/>
        </p:nvSpPr>
        <p:spPr>
          <a:xfrm>
            <a:off x="251520" y="2708920"/>
            <a:ext cx="8712968" cy="2554545"/>
          </a:xfrm>
          <a:prstGeom prst="rect">
            <a:avLst/>
          </a:prstGeom>
        </p:spPr>
        <p:txBody>
          <a:bodyPr wrap="square">
            <a:spAutoFit/>
          </a:bodyPr>
          <a:lstStyle/>
          <a:p>
            <a:r>
              <a:rPr lang="sr-Cyrl-CS" sz="2200" dirty="0" smtClean="0">
                <a:latin typeface="Times New Roman" pitchFamily="18" charset="0"/>
                <a:cs typeface="Times New Roman" pitchFamily="18" charset="0"/>
              </a:rPr>
              <a:t>Материјал чија се температура промени за ΔТ</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очекивано је </a:t>
            </a:r>
            <a:r>
              <a:rPr lang="sr-Cyrl-CS" sz="2200" dirty="0" smtClean="0">
                <a:latin typeface="Times New Roman" pitchFamily="18" charset="0"/>
                <a:cs typeface="Times New Roman" pitchFamily="18" charset="0"/>
              </a:rPr>
              <a:t>да промени дужину за:</a:t>
            </a:r>
            <a:r>
              <a:rPr lang="sr-Cyrl-RS" sz="2200" dirty="0" smtClean="0">
                <a:latin typeface="Times New Roman" pitchFamily="18" charset="0"/>
                <a:cs typeface="Times New Roman" pitchFamily="18" charset="0"/>
              </a:rPr>
              <a:t>        </a:t>
            </a:r>
          </a:p>
          <a:p>
            <a:r>
              <a:rPr lang="sr-Cyrl-CS" sz="2200" dirty="0" smtClean="0">
                <a:latin typeface="Times New Roman" pitchFamily="18" charset="0"/>
                <a:cs typeface="Times New Roman" pitchFamily="18" charset="0"/>
              </a:rPr>
              <a:t>			</a:t>
            </a:r>
            <a:r>
              <a:rPr lang="sr-Cyrl-CS" sz="2800" b="1" dirty="0" smtClean="0">
                <a:latin typeface="Times New Roman" pitchFamily="18" charset="0"/>
                <a:cs typeface="Times New Roman" pitchFamily="18" charset="0"/>
              </a:rPr>
              <a:t>Δ</a:t>
            </a:r>
            <a:r>
              <a:rPr lang="en-US" sz="2800" b="1" dirty="0" smtClean="0">
                <a:latin typeface="Times New Roman" pitchFamily="18" charset="0"/>
                <a:cs typeface="Times New Roman" pitchFamily="18" charset="0"/>
              </a:rPr>
              <a:t>l</a:t>
            </a:r>
            <a:r>
              <a:rPr lang="sr-Cyrl-CS" sz="2800" b="1" dirty="0" smtClean="0">
                <a:latin typeface="Times New Roman" pitchFamily="18" charset="0"/>
                <a:cs typeface="Times New Roman" pitchFamily="18" charset="0"/>
              </a:rPr>
              <a:t>= </a:t>
            </a:r>
            <a:r>
              <a:rPr lang="sr-Latn-CS" sz="2800" b="1" dirty="0" smtClean="0">
                <a:latin typeface="Times New Roman" pitchFamily="18" charset="0"/>
                <a:cs typeface="Times New Roman" pitchFamily="18" charset="0"/>
              </a:rPr>
              <a:t>α</a:t>
            </a:r>
            <a:r>
              <a:rPr lang="sr-Latn-CS" sz="2800" b="1" baseline="-25000" dirty="0" smtClean="0">
                <a:latin typeface="Times New Roman" pitchFamily="18" charset="0"/>
                <a:cs typeface="Times New Roman" pitchFamily="18" charset="0"/>
              </a:rPr>
              <a:t>l</a:t>
            </a:r>
            <a:r>
              <a:rPr lang="sr-Latn-CS" sz="2800" b="1" dirty="0" smtClean="0">
                <a:latin typeface="Times New Roman" pitchFamily="18" charset="0"/>
                <a:cs typeface="Times New Roman" pitchFamily="18" charset="0"/>
              </a:rPr>
              <a:t> </a:t>
            </a:r>
            <a:r>
              <a:rPr lang="sr-Latn-RS" sz="2800" b="1" dirty="0" smtClean="0">
                <a:latin typeface="Times New Roman" pitchFamily="18" charset="0"/>
                <a:cs typeface="Times New Roman" pitchFamily="18" charset="0"/>
              </a:rPr>
              <a:t>l</a:t>
            </a:r>
            <a:r>
              <a:rPr lang="sr-Latn-RS" sz="2800" b="1" baseline="-25000" dirty="0" smtClean="0">
                <a:latin typeface="Times New Roman" pitchFamily="18" charset="0"/>
                <a:cs typeface="Times New Roman" pitchFamily="18" charset="0"/>
              </a:rPr>
              <a:t>0</a:t>
            </a:r>
            <a:r>
              <a:rPr lang="sr-Latn-CS" sz="2800" b="1" dirty="0" smtClean="0">
                <a:latin typeface="Times New Roman" pitchFamily="18" charset="0"/>
                <a:cs typeface="Times New Roman" pitchFamily="18" charset="0"/>
              </a:rPr>
              <a:t>ΔT </a:t>
            </a:r>
            <a:endParaRPr lang="sr-Cyrl-RS" sz="2800" b="1" dirty="0" smtClean="0">
              <a:latin typeface="Times New Roman" pitchFamily="18" charset="0"/>
              <a:cs typeface="Times New Roman" pitchFamily="18" charset="0"/>
            </a:endParaRPr>
          </a:p>
          <a:p>
            <a:r>
              <a:rPr lang="sr-Cyrl-RS" sz="2200" dirty="0" smtClean="0">
                <a:latin typeface="Times New Roman" pitchFamily="18" charset="0"/>
                <a:cs typeface="Times New Roman" pitchFamily="18" charset="0"/>
              </a:rPr>
              <a:t>где је </a:t>
            </a:r>
            <a:r>
              <a:rPr lang="sr-Latn-CS" sz="2200" dirty="0" smtClean="0">
                <a:latin typeface="Times New Roman" pitchFamily="18" charset="0"/>
                <a:cs typeface="Times New Roman" pitchFamily="18" charset="0"/>
              </a:rPr>
              <a:t>α</a:t>
            </a:r>
            <a:r>
              <a:rPr lang="sr-Latn-CS" sz="2200" baseline="-25000" dirty="0" smtClean="0">
                <a:latin typeface="Times New Roman" pitchFamily="18" charset="0"/>
                <a:cs typeface="Times New Roman" pitchFamily="18" charset="0"/>
              </a:rPr>
              <a:t>l</a:t>
            </a:r>
            <a:r>
              <a:rPr lang="sr-Cyrl-RS" sz="2200" baseline="-250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линеарни коефицијент ширења, </a:t>
            </a:r>
            <a:r>
              <a:rPr lang="sr-Latn-RS" sz="2200" dirty="0" smtClean="0">
                <a:latin typeface="Times New Roman" pitchFamily="18" charset="0"/>
                <a:cs typeface="Times New Roman" pitchFamily="18" charset="0"/>
              </a:rPr>
              <a:t>l</a:t>
            </a:r>
            <a:r>
              <a:rPr lang="sr-Latn-RS" sz="2200" baseline="-25000" dirty="0" smtClean="0">
                <a:latin typeface="Times New Roman" pitchFamily="18" charset="0"/>
                <a:cs typeface="Times New Roman" pitchFamily="18" charset="0"/>
              </a:rPr>
              <a:t>0</a:t>
            </a:r>
            <a:r>
              <a:rPr lang="sr-Cyrl-RS" sz="2200" baseline="-250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дужина пре загревања, </a:t>
            </a:r>
            <a:r>
              <a:rPr lang="sr-Latn-CS" sz="2200" dirty="0" smtClean="0">
                <a:solidFill>
                  <a:prstClr val="black"/>
                </a:solidFill>
                <a:latin typeface="Times New Roman" pitchFamily="18" charset="0"/>
                <a:cs typeface="Times New Roman" pitchFamily="18" charset="0"/>
              </a:rPr>
              <a:t>ΔT </a:t>
            </a:r>
            <a:r>
              <a:rPr lang="sr-Cyrl-RS" sz="2200" dirty="0" smtClean="0">
                <a:solidFill>
                  <a:prstClr val="black"/>
                </a:solidFill>
                <a:latin typeface="Times New Roman" pitchFamily="18" charset="0"/>
                <a:cs typeface="Times New Roman" pitchFamily="18" charset="0"/>
              </a:rPr>
              <a:t> промена температуре.</a:t>
            </a:r>
            <a:endParaRPr lang="sr-Cyrl-RS" sz="2200" dirty="0" smtClean="0">
              <a:latin typeface="Times New Roman" pitchFamily="18" charset="0"/>
              <a:cs typeface="Times New Roman" pitchFamily="18" charset="0"/>
            </a:endParaRPr>
          </a:p>
          <a:p>
            <a:r>
              <a:rPr lang="sr-Cyrl-CS" sz="2200" dirty="0" smtClean="0">
                <a:latin typeface="Times New Roman" pitchFamily="18" charset="0"/>
                <a:cs typeface="Times New Roman" pitchFamily="18" charset="0"/>
              </a:rPr>
              <a:t>Када ширење (или скупљање) није могуће - промени дужине супроставља се напон сразмеран потенцијалној деформацији: </a:t>
            </a:r>
            <a:endParaRPr lang="en-US" sz="2200" dirty="0">
              <a:latin typeface="Times New Roman" pitchFamily="18" charset="0"/>
              <a:cs typeface="Times New Roman" pitchFamily="18" charset="0"/>
            </a:endParaRPr>
          </a:p>
        </p:txBody>
      </p:sp>
      <p:sp>
        <p:nvSpPr>
          <p:cNvPr id="6" name="Rectangle 5"/>
          <p:cNvSpPr/>
          <p:nvPr/>
        </p:nvSpPr>
        <p:spPr>
          <a:xfrm>
            <a:off x="4067944" y="5733256"/>
            <a:ext cx="3545907" cy="430887"/>
          </a:xfrm>
          <a:prstGeom prst="rect">
            <a:avLst/>
          </a:prstGeom>
        </p:spPr>
        <p:txBody>
          <a:bodyPr wrap="none">
            <a:spAutoFit/>
          </a:bodyPr>
          <a:lstStyle/>
          <a:p>
            <a:r>
              <a:rPr lang="ru-RU" sz="2200" dirty="0" smtClean="0">
                <a:latin typeface="Times New Roman" pitchFamily="18" charset="0"/>
                <a:cs typeface="Times New Roman" pitchFamily="18" charset="0"/>
              </a:rPr>
              <a:t>где је</a:t>
            </a:r>
            <a:r>
              <a:rPr lang="ru-RU" sz="2200" baseline="-250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Е модул еластичности</a:t>
            </a:r>
            <a:endParaRPr lang="en-US" sz="2200" dirty="0">
              <a:latin typeface="Times New Roman" pitchFamily="18" charset="0"/>
              <a:cs typeface="Times New Roman" pitchFamily="18" charset="0"/>
            </a:endParaRPr>
          </a:p>
        </p:txBody>
      </p:sp>
      <p:pic>
        <p:nvPicPr>
          <p:cNvPr id="43010" name="Picture 2"/>
          <p:cNvPicPr>
            <a:picLocks noChangeAspect="1" noChangeArrowheads="1"/>
          </p:cNvPicPr>
          <p:nvPr/>
        </p:nvPicPr>
        <p:blipFill>
          <a:blip r:embed="rId2" cstate="print"/>
          <a:srcRect/>
          <a:stretch>
            <a:fillRect/>
          </a:stretch>
        </p:blipFill>
        <p:spPr bwMode="auto">
          <a:xfrm>
            <a:off x="1259632" y="5436995"/>
            <a:ext cx="1728192" cy="11603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288174"/>
            <a:ext cx="8424936" cy="3093154"/>
          </a:xfrm>
          <a:prstGeom prst="rect">
            <a:avLst/>
          </a:prstGeom>
        </p:spPr>
        <p:txBody>
          <a:bodyPr wrap="square">
            <a:spAutoFit/>
          </a:bodyPr>
          <a:lstStyle/>
          <a:p>
            <a:pPr>
              <a:spcAft>
                <a:spcPts val="600"/>
              </a:spcAft>
            </a:pPr>
            <a:r>
              <a:rPr lang="sr-Cyrl-CS" sz="2500" dirty="0" smtClean="0">
                <a:latin typeface="Times New Roman" pitchFamily="18" charset="0"/>
                <a:cs typeface="Times New Roman" pitchFamily="18" charset="0"/>
              </a:rPr>
              <a:t>Термичко напрезање је утолико веће уколико је</a:t>
            </a:r>
            <a:r>
              <a:rPr lang="sr-Cyrl-RS" sz="2500" dirty="0" smtClean="0">
                <a:latin typeface="Times New Roman" pitchFamily="18" charset="0"/>
                <a:cs typeface="Times New Roman" pitchFamily="18" charset="0"/>
              </a:rPr>
              <a:t>:</a:t>
            </a:r>
          </a:p>
          <a:p>
            <a:pPr marL="354013">
              <a:spcAft>
                <a:spcPts val="600"/>
              </a:spcAft>
              <a:buFontTx/>
              <a:buChar char="-"/>
            </a:pPr>
            <a:r>
              <a:rPr lang="sr-Cyrl-CS" sz="2500" dirty="0" smtClean="0">
                <a:latin typeface="Times New Roman" pitchFamily="18" charset="0"/>
                <a:cs typeface="Times New Roman" pitchFamily="18" charset="0"/>
              </a:rPr>
              <a:t> материјал </a:t>
            </a:r>
            <a:r>
              <a:rPr lang="sr-Cyrl-CS" sz="2500" b="1" dirty="0" smtClean="0">
                <a:latin typeface="Times New Roman" pitchFamily="18" charset="0"/>
                <a:cs typeface="Times New Roman" pitchFamily="18" charset="0"/>
              </a:rPr>
              <a:t>мање еластичан,</a:t>
            </a:r>
            <a:endParaRPr lang="sr-Cyrl-CS" sz="2500" dirty="0" smtClean="0">
              <a:latin typeface="Times New Roman" pitchFamily="18" charset="0"/>
              <a:cs typeface="Times New Roman" pitchFamily="18" charset="0"/>
            </a:endParaRPr>
          </a:p>
          <a:p>
            <a:pPr marL="354013">
              <a:spcAft>
                <a:spcPts val="600"/>
              </a:spcAft>
              <a:buFontTx/>
              <a:buChar char="-"/>
            </a:pPr>
            <a:r>
              <a:rPr lang="sr-Cyrl-CS" sz="2500" dirty="0" smtClean="0">
                <a:latin typeface="Times New Roman" pitchFamily="18" charset="0"/>
                <a:cs typeface="Times New Roman" pitchFamily="18" charset="0"/>
              </a:rPr>
              <a:t> има </a:t>
            </a:r>
            <a:r>
              <a:rPr lang="sr-Cyrl-CS" sz="2500" b="1" dirty="0" smtClean="0">
                <a:latin typeface="Times New Roman" pitchFamily="18" charset="0"/>
                <a:cs typeface="Times New Roman" pitchFamily="18" charset="0"/>
              </a:rPr>
              <a:t>већи коефицијент термичког ширења, </a:t>
            </a:r>
            <a:endParaRPr lang="sr-Cyrl-CS" sz="2500" dirty="0" smtClean="0">
              <a:latin typeface="Times New Roman" pitchFamily="18" charset="0"/>
              <a:cs typeface="Times New Roman" pitchFamily="18" charset="0"/>
            </a:endParaRPr>
          </a:p>
          <a:p>
            <a:pPr marL="354013">
              <a:spcAft>
                <a:spcPts val="600"/>
              </a:spcAft>
              <a:buFontTx/>
              <a:buChar char="-"/>
            </a:pPr>
            <a:r>
              <a:rPr lang="sr-Cyrl-CS" sz="2500" b="1" dirty="0" smtClean="0">
                <a:latin typeface="Times New Roman" pitchFamily="18" charset="0"/>
                <a:cs typeface="Times New Roman" pitchFamily="18" charset="0"/>
              </a:rPr>
              <a:t> </a:t>
            </a:r>
            <a:r>
              <a:rPr lang="sr-Cyrl-CS" sz="2500" dirty="0" smtClean="0">
                <a:latin typeface="Times New Roman" pitchFamily="18" charset="0"/>
                <a:cs typeface="Times New Roman" pitchFamily="18" charset="0"/>
              </a:rPr>
              <a:t>изложен већим </a:t>
            </a:r>
            <a:r>
              <a:rPr lang="sr-Cyrl-CS" sz="2500" b="1" dirty="0" smtClean="0">
                <a:latin typeface="Times New Roman" pitchFamily="18" charset="0"/>
                <a:cs typeface="Times New Roman" pitchFamily="18" charset="0"/>
              </a:rPr>
              <a:t>променама температуре. </a:t>
            </a:r>
          </a:p>
          <a:p>
            <a:pPr>
              <a:spcAft>
                <a:spcPts val="600"/>
              </a:spcAft>
            </a:pPr>
            <a:r>
              <a:rPr lang="sr-Cyrl-CS" sz="2500" dirty="0" smtClean="0">
                <a:latin typeface="Times New Roman" pitchFamily="18" charset="0"/>
                <a:cs typeface="Times New Roman" pitchFamily="18" charset="0"/>
              </a:rPr>
              <a:t>Кад напон </a:t>
            </a:r>
            <a:r>
              <a:rPr lang="sr-Cyrl-CS" sz="2500" b="1" dirty="0" smtClean="0">
                <a:latin typeface="Times New Roman" pitchFamily="18" charset="0"/>
                <a:cs typeface="Times New Roman" pitchFamily="18" charset="0"/>
              </a:rPr>
              <a:t>надвиси границу еластичности </a:t>
            </a:r>
            <a:r>
              <a:rPr lang="sr-Cyrl-CS" sz="2500" dirty="0" smtClean="0">
                <a:latin typeface="Times New Roman" pitchFamily="18" charset="0"/>
                <a:cs typeface="Times New Roman" pitchFamily="18" charset="0"/>
              </a:rPr>
              <a:t>или чврстоћу материјала настају </a:t>
            </a:r>
            <a:r>
              <a:rPr lang="sr-Cyrl-CS" sz="2500" b="1" dirty="0" smtClean="0">
                <a:latin typeface="Times New Roman" pitchFamily="18" charset="0"/>
                <a:cs typeface="Times New Roman" pitchFamily="18" charset="0"/>
              </a:rPr>
              <a:t>иреверзибилне деформације </a:t>
            </a:r>
            <a:r>
              <a:rPr lang="sr-Cyrl-CS" sz="2500" dirty="0" smtClean="0">
                <a:latin typeface="Times New Roman" pitchFamily="18" charset="0"/>
                <a:cs typeface="Times New Roman" pitchFamily="18" charset="0"/>
              </a:rPr>
              <a:t>или </a:t>
            </a:r>
            <a:r>
              <a:rPr lang="sr-Cyrl-CS" sz="2500" b="1" dirty="0" smtClean="0">
                <a:latin typeface="Times New Roman" pitchFamily="18" charset="0"/>
                <a:cs typeface="Times New Roman" pitchFamily="18" charset="0"/>
              </a:rPr>
              <a:t>лом </a:t>
            </a:r>
            <a:r>
              <a:rPr lang="sr-Cyrl-CS" sz="2500" dirty="0" smtClean="0">
                <a:latin typeface="Times New Roman" pitchFamily="18" charset="0"/>
                <a:cs typeface="Times New Roman" pitchFamily="18" charset="0"/>
              </a:rPr>
              <a:t>материјала.</a:t>
            </a:r>
            <a:endParaRPr lang="en-US" sz="2500" dirty="0">
              <a:latin typeface="Times New Roman" pitchFamily="18" charset="0"/>
              <a:cs typeface="Times New Roman" pitchFamily="18" charset="0"/>
            </a:endParaRPr>
          </a:p>
        </p:txBody>
      </p:sp>
      <p:sp>
        <p:nvSpPr>
          <p:cNvPr id="3" name="TextBox 2"/>
          <p:cNvSpPr txBox="1"/>
          <p:nvPr/>
        </p:nvSpPr>
        <p:spPr>
          <a:xfrm>
            <a:off x="467544" y="1412776"/>
            <a:ext cx="6408712" cy="477054"/>
          </a:xfrm>
          <a:prstGeom prst="rect">
            <a:avLst/>
          </a:prstGeom>
          <a:noFill/>
        </p:spPr>
        <p:txBody>
          <a:bodyPr wrap="square" rtlCol="0">
            <a:spAutoFit/>
          </a:bodyPr>
          <a:lstStyle/>
          <a:p>
            <a:r>
              <a:rPr lang="sr-Cyrl-RS" sz="2500" dirty="0" smtClean="0">
                <a:latin typeface="Times New Roman" pitchFamily="18" charset="0"/>
                <a:cs typeface="Times New Roman" pitchFamily="18" charset="0"/>
              </a:rPr>
              <a:t>Како је</a:t>
            </a:r>
            <a:r>
              <a:rPr lang="sr-Cyrl-CS" sz="2500" dirty="0" smtClean="0">
                <a:latin typeface="Times New Roman" pitchFamily="18" charset="0"/>
                <a:cs typeface="Times New Roman" pitchFamily="18" charset="0"/>
              </a:rPr>
              <a:t> Δ</a:t>
            </a:r>
            <a:r>
              <a:rPr lang="en-US" sz="2500" dirty="0" smtClean="0">
                <a:latin typeface="Times New Roman" pitchFamily="18" charset="0"/>
                <a:cs typeface="Times New Roman" pitchFamily="18" charset="0"/>
              </a:rPr>
              <a:t>l</a:t>
            </a:r>
            <a:r>
              <a:rPr lang="sr-Cyrl-CS" sz="2500" dirty="0" smtClean="0">
                <a:latin typeface="Times New Roman" pitchFamily="18" charset="0"/>
                <a:cs typeface="Times New Roman" pitchFamily="18" charset="0"/>
              </a:rPr>
              <a:t>= </a:t>
            </a:r>
            <a:r>
              <a:rPr lang="sr-Latn-CS" sz="2500" dirty="0" smtClean="0">
                <a:latin typeface="Times New Roman" pitchFamily="18" charset="0"/>
                <a:cs typeface="Times New Roman" pitchFamily="18" charset="0"/>
              </a:rPr>
              <a:t>α</a:t>
            </a:r>
            <a:r>
              <a:rPr lang="sr-Latn-CS" sz="2500" baseline="-25000" dirty="0" smtClean="0">
                <a:latin typeface="Times New Roman" pitchFamily="18" charset="0"/>
                <a:cs typeface="Times New Roman" pitchFamily="18" charset="0"/>
              </a:rPr>
              <a:t>l</a:t>
            </a:r>
            <a:r>
              <a:rPr lang="sr-Latn-CS" sz="2500" dirty="0" smtClean="0">
                <a:latin typeface="Times New Roman" pitchFamily="18" charset="0"/>
                <a:cs typeface="Times New Roman" pitchFamily="18" charset="0"/>
              </a:rPr>
              <a:t> </a:t>
            </a:r>
            <a:r>
              <a:rPr lang="sr-Latn-RS" sz="2500" dirty="0" smtClean="0">
                <a:latin typeface="Times New Roman" pitchFamily="18" charset="0"/>
                <a:cs typeface="Times New Roman" pitchFamily="18" charset="0"/>
              </a:rPr>
              <a:t>l</a:t>
            </a:r>
            <a:r>
              <a:rPr lang="sr-Latn-RS" sz="2500" baseline="-25000" dirty="0" smtClean="0">
                <a:latin typeface="Times New Roman" pitchFamily="18" charset="0"/>
                <a:cs typeface="Times New Roman" pitchFamily="18" charset="0"/>
              </a:rPr>
              <a:t>0</a:t>
            </a:r>
            <a:r>
              <a:rPr lang="sr-Latn-CS" sz="2500" dirty="0" smtClean="0">
                <a:latin typeface="Times New Roman" pitchFamily="18" charset="0"/>
                <a:cs typeface="Times New Roman" pitchFamily="18" charset="0"/>
              </a:rPr>
              <a:t>ΔT </a:t>
            </a:r>
            <a:r>
              <a:rPr lang="sr-Cyrl-RS" sz="2500" dirty="0" smtClean="0">
                <a:latin typeface="Times New Roman" pitchFamily="18" charset="0"/>
                <a:cs typeface="Times New Roman" pitchFamily="18" charset="0"/>
              </a:rPr>
              <a:t> следи да је: </a:t>
            </a:r>
            <a:endParaRPr lang="en-US" sz="2500" dirty="0">
              <a:latin typeface="Times New Roman" pitchFamily="18" charset="0"/>
              <a:cs typeface="Times New Roman" pitchFamily="18" charset="0"/>
            </a:endParaRPr>
          </a:p>
        </p:txBody>
      </p:sp>
      <p:sp>
        <p:nvSpPr>
          <p:cNvPr id="4" name="TextBox 3"/>
          <p:cNvSpPr txBox="1"/>
          <p:nvPr/>
        </p:nvSpPr>
        <p:spPr>
          <a:xfrm>
            <a:off x="3059832" y="2268161"/>
            <a:ext cx="2232248" cy="584775"/>
          </a:xfrm>
          <a:prstGeom prst="rect">
            <a:avLst/>
          </a:prstGeom>
          <a:noFill/>
        </p:spPr>
        <p:txBody>
          <a:bodyPr wrap="square" rtlCol="0">
            <a:spAutoFit/>
          </a:bodyPr>
          <a:lstStyle/>
          <a:p>
            <a:r>
              <a:rPr lang="el-GR" sz="3200" b="1" dirty="0" smtClean="0">
                <a:latin typeface="Times New Roman" pitchFamily="18" charset="0"/>
                <a:cs typeface="Times New Roman" pitchFamily="18" charset="0"/>
              </a:rPr>
              <a:t>σ</a:t>
            </a:r>
            <a:r>
              <a:rPr lang="sr-Cyrl-RS" sz="3200" b="1"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 E</a:t>
            </a:r>
            <a:r>
              <a:rPr lang="el-GR" sz="3200" b="1" dirty="0" smtClean="0">
                <a:latin typeface="Times New Roman" pitchFamily="18" charset="0"/>
                <a:cs typeface="Times New Roman" pitchFamily="18" charset="0"/>
              </a:rPr>
              <a:t>α</a:t>
            </a:r>
            <a:r>
              <a:rPr lang="en-US" sz="3200" b="1" baseline="-25000" dirty="0" smtClean="0">
                <a:latin typeface="Times New Roman" pitchFamily="18" charset="0"/>
                <a:cs typeface="Times New Roman" pitchFamily="18" charset="0"/>
              </a:rPr>
              <a:t>l</a:t>
            </a:r>
            <a:r>
              <a:rPr lang="el-GR" sz="3200" b="1" dirty="0" smtClean="0">
                <a:latin typeface="Times New Roman" pitchFamily="18" charset="0"/>
                <a:cs typeface="Times New Roman" pitchFamily="18" charset="0"/>
              </a:rPr>
              <a:t>Δ</a:t>
            </a:r>
            <a:r>
              <a:rPr lang="en-US" sz="3200" b="1" dirty="0" smtClean="0">
                <a:latin typeface="Times New Roman" pitchFamily="18" charset="0"/>
                <a:cs typeface="Times New Roman" pitchFamily="18" charset="0"/>
              </a:rPr>
              <a:t>T</a:t>
            </a:r>
            <a:endParaRPr lang="en-US"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2876" y="1185584"/>
            <a:ext cx="7236296" cy="584775"/>
          </a:xfrm>
          <a:prstGeom prst="rect">
            <a:avLst/>
          </a:prstGeom>
          <a:noFill/>
        </p:spPr>
        <p:txBody>
          <a:bodyPr wrap="square">
            <a:spAutoFit/>
          </a:bodyPr>
          <a:lstStyle/>
          <a:p>
            <a:pPr algn="ctr"/>
            <a:r>
              <a:rPr lang="sr-Cyrl-CS" sz="3200" b="1" dirty="0" smtClean="0">
                <a:solidFill>
                  <a:srgbClr val="C00000"/>
                </a:solidFill>
                <a:latin typeface="Times New Roman" panose="02020603050405020304" pitchFamily="18" charset="0"/>
                <a:cs typeface="Times New Roman" panose="02020603050405020304" pitchFamily="18" charset="0"/>
              </a:rPr>
              <a:t>Механичка својства</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899592" y="1988840"/>
            <a:ext cx="4968552" cy="4170372"/>
          </a:xfrm>
          <a:prstGeom prst="rect">
            <a:avLst/>
          </a:prstGeom>
          <a:noFill/>
        </p:spPr>
        <p:txBody>
          <a:bodyPr wrap="square">
            <a:spAutoFit/>
          </a:bodyPr>
          <a:lstStyle/>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Чврстоћа</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Еластичност</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Пластичност</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Жилавост </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Резилијентност</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Отпорност на удар</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Замор материјала</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Тврдоћа </a:t>
            </a:r>
          </a:p>
          <a:p>
            <a:pPr marL="514350" indent="-514350">
              <a:lnSpc>
                <a:spcPts val="3000"/>
              </a:lnSpc>
              <a:spcAft>
                <a:spcPts val="600"/>
              </a:spcAft>
              <a:buFont typeface="+mj-lt"/>
              <a:buAutoNum type="arabicPeriod"/>
            </a:pPr>
            <a:r>
              <a:rPr lang="sr-Cyrl-CS" sz="2800" dirty="0" smtClean="0">
                <a:latin typeface="Times New Roman" panose="02020603050405020304" pitchFamily="18" charset="0"/>
                <a:cs typeface="Times New Roman" panose="02020603050405020304" pitchFamily="18" charset="0"/>
              </a:rPr>
              <a:t>Отпорност на хабање</a:t>
            </a:r>
            <a:endParaRPr 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96752"/>
            <a:ext cx="6876256" cy="584775"/>
          </a:xfrm>
          <a:prstGeom prst="rect">
            <a:avLst/>
          </a:prstGeom>
          <a:noFill/>
        </p:spPr>
        <p:txBody>
          <a:bodyPr wrap="square">
            <a:spAutoFit/>
          </a:bodyPr>
          <a:lstStyle/>
          <a:p>
            <a:pPr algn="ctr"/>
            <a:r>
              <a:rPr lang="sr-Cyrl-CS" sz="3200" b="1" dirty="0" smtClean="0">
                <a:solidFill>
                  <a:srgbClr val="C00000"/>
                </a:solidFill>
                <a:latin typeface="Times New Roman" pitchFamily="18" charset="0"/>
                <a:cs typeface="Times New Roman" pitchFamily="18" charset="0"/>
              </a:rPr>
              <a:t>Топлотна проводљивост</a:t>
            </a:r>
            <a:endParaRPr lang="en-US" sz="3200" dirty="0">
              <a:solidFill>
                <a:srgbClr val="C00000"/>
              </a:solidFill>
              <a:latin typeface="Times New Roman" pitchFamily="18" charset="0"/>
              <a:ea typeface="Arial Unicode MS" pitchFamily="34" charset="-128"/>
              <a:cs typeface="Times New Roman" pitchFamily="18" charset="0"/>
            </a:endParaRPr>
          </a:p>
        </p:txBody>
      </p:sp>
      <p:sp>
        <p:nvSpPr>
          <p:cNvPr id="3" name="Rectangle 2"/>
          <p:cNvSpPr/>
          <p:nvPr/>
        </p:nvSpPr>
        <p:spPr>
          <a:xfrm>
            <a:off x="179512" y="2204864"/>
            <a:ext cx="8820472" cy="3477875"/>
          </a:xfrm>
          <a:prstGeom prst="rect">
            <a:avLst/>
          </a:prstGeom>
        </p:spPr>
        <p:txBody>
          <a:bodyPr wrap="square">
            <a:spAutoFit/>
          </a:bodyPr>
          <a:lstStyle/>
          <a:p>
            <a:pPr>
              <a:spcAft>
                <a:spcPts val="1200"/>
              </a:spcAft>
            </a:pPr>
            <a:r>
              <a:rPr lang="sr-Cyrl-CS" sz="2500" b="1" dirty="0" smtClean="0">
                <a:solidFill>
                  <a:srgbClr val="C00000"/>
                </a:solidFill>
                <a:latin typeface="Times New Roman" pitchFamily="18" charset="0"/>
                <a:cs typeface="Times New Roman" pitchFamily="18" charset="0"/>
              </a:rPr>
              <a:t>Топлотна проводљивост </a:t>
            </a:r>
            <a:r>
              <a:rPr lang="sr-Cyrl-CS" sz="2500" dirty="0" smtClean="0">
                <a:latin typeface="Times New Roman" pitchFamily="18" charset="0"/>
                <a:cs typeface="Times New Roman" pitchFamily="18" charset="0"/>
              </a:rPr>
              <a:t>зависи од коефицијента топлотне проводљивости и коефицијента топлотне дифузије. </a:t>
            </a:r>
          </a:p>
          <a:p>
            <a:pPr>
              <a:spcAft>
                <a:spcPts val="1200"/>
              </a:spcAft>
            </a:pPr>
            <a:r>
              <a:rPr lang="sr-Cyrl-CS" sz="2500" b="1" dirty="0" smtClean="0">
                <a:solidFill>
                  <a:srgbClr val="C00000"/>
                </a:solidFill>
                <a:latin typeface="Times New Roman" pitchFamily="18" charset="0"/>
                <a:cs typeface="Times New Roman" pitchFamily="18" charset="0"/>
              </a:rPr>
              <a:t>Коефицијент топлотне проводљивости </a:t>
            </a:r>
            <a:r>
              <a:rPr lang="sr-Cyrl-CS" sz="2500" dirty="0" smtClean="0">
                <a:latin typeface="Times New Roman" pitchFamily="18" charset="0"/>
                <a:cs typeface="Times New Roman" pitchFamily="18" charset="0"/>
              </a:rPr>
              <a:t>важан је у случају стационарног тока топлоте када се у материјалу већ успоставио сталан градијент температуре. </a:t>
            </a:r>
          </a:p>
          <a:p>
            <a:pPr>
              <a:spcAft>
                <a:spcPts val="1200"/>
              </a:spcAft>
            </a:pPr>
            <a:r>
              <a:rPr lang="sr-Cyrl-CS" sz="2500" b="1" dirty="0" smtClean="0">
                <a:solidFill>
                  <a:srgbClr val="C00000"/>
                </a:solidFill>
                <a:latin typeface="Times New Roman" pitchFamily="18" charset="0"/>
                <a:cs typeface="Times New Roman" pitchFamily="18" charset="0"/>
              </a:rPr>
              <a:t>Коефицијен топлотне дифузије </a:t>
            </a:r>
            <a:r>
              <a:rPr lang="sr-Cyrl-CS" sz="2500" dirty="0" smtClean="0">
                <a:latin typeface="Times New Roman" pitchFamily="18" charset="0"/>
                <a:cs typeface="Times New Roman" pitchFamily="18" charset="0"/>
              </a:rPr>
              <a:t>је параметар од кога зависи проток топлоте у случају када је процерс због постепеног загревања материјала нестациониран.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268760"/>
            <a:ext cx="8964488" cy="1508105"/>
          </a:xfrm>
          <a:prstGeom prst="rect">
            <a:avLst/>
          </a:prstGeom>
        </p:spPr>
        <p:txBody>
          <a:bodyPr wrap="square">
            <a:spAutoFit/>
          </a:bodyPr>
          <a:lstStyle/>
          <a:p>
            <a:pPr>
              <a:spcAft>
                <a:spcPts val="1200"/>
              </a:spcAft>
            </a:pPr>
            <a:r>
              <a:rPr lang="sr-Cyrl-CS" sz="2300" dirty="0" smtClean="0">
                <a:latin typeface="Times New Roman" pitchFamily="18" charset="0"/>
                <a:cs typeface="Times New Roman" pitchFamily="18" charset="0"/>
              </a:rPr>
              <a:t>Како је време излагања стоматолошких материјала температурама вишим или нижим од собне или оралне температуре  кратко у односу на време потребно да се успостави стационарно стања - </a:t>
            </a:r>
            <a:r>
              <a:rPr lang="sr-Cyrl-CS" sz="2300" b="1" dirty="0" smtClean="0">
                <a:solidFill>
                  <a:srgbClr val="C00000"/>
                </a:solidFill>
                <a:latin typeface="Times New Roman" pitchFamily="18" charset="0"/>
                <a:cs typeface="Times New Roman" pitchFamily="18" charset="0"/>
              </a:rPr>
              <a:t>коефицијент топотне дифузије </a:t>
            </a:r>
            <a:r>
              <a:rPr lang="sr-Cyrl-CS" sz="2300" dirty="0" smtClean="0">
                <a:latin typeface="Times New Roman" pitchFamily="18" charset="0"/>
                <a:cs typeface="Times New Roman" pitchFamily="18" charset="0"/>
              </a:rPr>
              <a:t>је релевантнији за стоматолошке материјале. </a:t>
            </a:r>
          </a:p>
        </p:txBody>
      </p:sp>
      <p:pic>
        <p:nvPicPr>
          <p:cNvPr id="39937" name="Picture 1"/>
          <p:cNvPicPr>
            <a:picLocks noChangeAspect="1" noChangeArrowheads="1"/>
          </p:cNvPicPr>
          <p:nvPr/>
        </p:nvPicPr>
        <p:blipFill>
          <a:blip r:embed="rId2" cstate="print"/>
          <a:srcRect/>
          <a:stretch>
            <a:fillRect/>
          </a:stretch>
        </p:blipFill>
        <p:spPr bwMode="auto">
          <a:xfrm>
            <a:off x="899592" y="4293096"/>
            <a:ext cx="1981200" cy="1104900"/>
          </a:xfrm>
          <a:prstGeom prst="rect">
            <a:avLst/>
          </a:prstGeom>
          <a:noFill/>
          <a:ln w="9525">
            <a:noFill/>
            <a:miter lim="800000"/>
            <a:headEnd/>
            <a:tailEnd/>
          </a:ln>
        </p:spPr>
      </p:pic>
      <p:sp>
        <p:nvSpPr>
          <p:cNvPr id="7" name="Rectangle 6"/>
          <p:cNvSpPr/>
          <p:nvPr/>
        </p:nvSpPr>
        <p:spPr>
          <a:xfrm>
            <a:off x="323528" y="5445224"/>
            <a:ext cx="4392488" cy="954107"/>
          </a:xfrm>
          <a:prstGeom prst="rect">
            <a:avLst/>
          </a:prstGeom>
        </p:spPr>
        <p:txBody>
          <a:bodyPr wrap="square">
            <a:spAutoFit/>
          </a:bodyPr>
          <a:lstStyle/>
          <a:p>
            <a:pPr lvl="0"/>
            <a:r>
              <a:rPr lang="sr-Cyrl-CS" sz="2800" b="1" dirty="0" smtClean="0">
                <a:solidFill>
                  <a:prstClr val="black"/>
                </a:solidFill>
                <a:latin typeface="Times New Roman" pitchFamily="18" charset="0"/>
                <a:cs typeface="Times New Roman" pitchFamily="18" charset="0"/>
              </a:rPr>
              <a:t>ρ</a:t>
            </a:r>
            <a:r>
              <a:rPr lang="sr-Cyrl-CS" sz="2300" dirty="0" smtClean="0">
                <a:solidFill>
                  <a:prstClr val="black"/>
                </a:solidFill>
                <a:latin typeface="Times New Roman" pitchFamily="18" charset="0"/>
                <a:cs typeface="Times New Roman" pitchFamily="18" charset="0"/>
              </a:rPr>
              <a:t> - густина</a:t>
            </a:r>
            <a:r>
              <a:rPr lang="sr-Cyrl-CS" sz="2300" b="1" dirty="0" smtClean="0">
                <a:solidFill>
                  <a:prstClr val="black"/>
                </a:solidFill>
                <a:latin typeface="Times New Roman" pitchFamily="18" charset="0"/>
                <a:cs typeface="Times New Roman" pitchFamily="18" charset="0"/>
              </a:rPr>
              <a:t> </a:t>
            </a:r>
            <a:r>
              <a:rPr lang="sr-Cyrl-CS" sz="2300" dirty="0" smtClean="0">
                <a:solidFill>
                  <a:prstClr val="black"/>
                </a:solidFill>
                <a:latin typeface="Times New Roman" pitchFamily="18" charset="0"/>
                <a:cs typeface="Times New Roman" pitchFamily="18" charset="0"/>
              </a:rPr>
              <a:t>материјала</a:t>
            </a:r>
            <a:endParaRPr lang="sr-Cyrl-RS" sz="2300" dirty="0" smtClean="0">
              <a:solidFill>
                <a:prstClr val="black"/>
              </a:solidFill>
              <a:latin typeface="Times New Roman" pitchFamily="18" charset="0"/>
              <a:cs typeface="Times New Roman" pitchFamily="18" charset="0"/>
            </a:endParaRPr>
          </a:p>
          <a:p>
            <a:pPr lvl="0"/>
            <a:r>
              <a:rPr lang="sr-Latn-CS" sz="2800" b="1" i="1" dirty="0" smtClean="0">
                <a:solidFill>
                  <a:prstClr val="black"/>
                </a:solidFill>
                <a:latin typeface="Times New Roman" pitchFamily="18" charset="0"/>
                <a:cs typeface="Times New Roman" pitchFamily="18" charset="0"/>
              </a:rPr>
              <a:t>c</a:t>
            </a:r>
            <a:r>
              <a:rPr lang="sr-Cyrl-CS" sz="2300" dirty="0" smtClean="0">
                <a:solidFill>
                  <a:prstClr val="black"/>
                </a:solidFill>
                <a:latin typeface="Times New Roman" pitchFamily="18" charset="0"/>
                <a:cs typeface="Times New Roman" pitchFamily="18" charset="0"/>
              </a:rPr>
              <a:t> - његова специфична топлота</a:t>
            </a:r>
            <a:endParaRPr lang="en-US" sz="2300" dirty="0">
              <a:solidFill>
                <a:prstClr val="black"/>
              </a:solidFill>
              <a:latin typeface="Times New Roman" pitchFamily="18" charset="0"/>
              <a:cs typeface="Times New Roman" pitchFamily="18" charset="0"/>
            </a:endParaRPr>
          </a:p>
        </p:txBody>
      </p:sp>
      <p:sp>
        <p:nvSpPr>
          <p:cNvPr id="8" name="Rectangle 7"/>
          <p:cNvSpPr/>
          <p:nvPr/>
        </p:nvSpPr>
        <p:spPr>
          <a:xfrm>
            <a:off x="179512" y="2924944"/>
            <a:ext cx="4572000" cy="1154162"/>
          </a:xfrm>
          <a:prstGeom prst="rect">
            <a:avLst/>
          </a:prstGeom>
        </p:spPr>
        <p:txBody>
          <a:bodyPr>
            <a:spAutoFit/>
          </a:bodyPr>
          <a:lstStyle/>
          <a:p>
            <a:pPr lvl="0">
              <a:spcAft>
                <a:spcPts val="1200"/>
              </a:spcAft>
            </a:pPr>
            <a:r>
              <a:rPr lang="sr-Cyrl-CS" sz="2300" dirty="0" smtClean="0">
                <a:solidFill>
                  <a:prstClr val="black"/>
                </a:solidFill>
                <a:latin typeface="Times New Roman" pitchFamily="18" charset="0"/>
                <a:cs typeface="Times New Roman" pitchFamily="18" charset="0"/>
              </a:rPr>
              <a:t>Коефицијент топлотне дифузије К</a:t>
            </a:r>
            <a:r>
              <a:rPr lang="sr-Latn-CS" sz="2300" baseline="-25000" dirty="0" smtClean="0">
                <a:solidFill>
                  <a:prstClr val="black"/>
                </a:solidFill>
                <a:latin typeface="Times New Roman" pitchFamily="18" charset="0"/>
                <a:cs typeface="Times New Roman" pitchFamily="18" charset="0"/>
              </a:rPr>
              <a:t>d</a:t>
            </a:r>
            <a:r>
              <a:rPr lang="sr-Cyrl-CS" sz="2300" dirty="0" smtClean="0">
                <a:solidFill>
                  <a:prstClr val="black"/>
                </a:solidFill>
                <a:latin typeface="Times New Roman" pitchFamily="18" charset="0"/>
                <a:cs typeface="Times New Roman" pitchFamily="18" charset="0"/>
              </a:rPr>
              <a:t> и коефицијент проводљивости </a:t>
            </a:r>
            <a:r>
              <a:rPr lang="sr-Latn-CS" sz="2300" dirty="0" smtClean="0">
                <a:solidFill>
                  <a:prstClr val="black"/>
                </a:solidFill>
                <a:latin typeface="Times New Roman" pitchFamily="18" charset="0"/>
                <a:cs typeface="Times New Roman" pitchFamily="18" charset="0"/>
              </a:rPr>
              <a:t>K</a:t>
            </a:r>
            <a:r>
              <a:rPr lang="sr-Latn-CS" sz="2300" baseline="-25000" dirty="0" smtClean="0">
                <a:solidFill>
                  <a:prstClr val="black"/>
                </a:solidFill>
                <a:latin typeface="Times New Roman" pitchFamily="18" charset="0"/>
                <a:cs typeface="Times New Roman" pitchFamily="18" charset="0"/>
              </a:rPr>
              <a:t>p</a:t>
            </a:r>
            <a:r>
              <a:rPr lang="sr-Latn-CS" sz="2300" dirty="0" smtClean="0">
                <a:solidFill>
                  <a:prstClr val="black"/>
                </a:solidFill>
                <a:latin typeface="Times New Roman" pitchFamily="18" charset="0"/>
                <a:cs typeface="Times New Roman" pitchFamily="18" charset="0"/>
              </a:rPr>
              <a:t> </a:t>
            </a:r>
            <a:r>
              <a:rPr lang="sr-Cyrl-CS" sz="2300" dirty="0" smtClean="0">
                <a:solidFill>
                  <a:prstClr val="black"/>
                </a:solidFill>
                <a:latin typeface="Times New Roman" pitchFamily="18" charset="0"/>
                <a:cs typeface="Times New Roman" pitchFamily="18" charset="0"/>
              </a:rPr>
              <a:t>везани су релацијом</a:t>
            </a:r>
            <a:r>
              <a:rPr lang="en-US" sz="2300" dirty="0" smtClean="0">
                <a:solidFill>
                  <a:prstClr val="black"/>
                </a:solidFill>
                <a:latin typeface="Times New Roman" pitchFamily="18" charset="0"/>
                <a:cs typeface="Times New Roman" pitchFamily="18" charset="0"/>
              </a:rPr>
              <a:t>:</a:t>
            </a:r>
            <a:r>
              <a:rPr lang="sr-Cyrl-CS" sz="2300" dirty="0" smtClean="0">
                <a:solidFill>
                  <a:prstClr val="black"/>
                </a:solidFill>
                <a:latin typeface="Times New Roman" pitchFamily="18" charset="0"/>
                <a:cs typeface="Times New Roman" pitchFamily="18" charset="0"/>
              </a:rPr>
              <a:t> </a:t>
            </a:r>
          </a:p>
        </p:txBody>
      </p:sp>
      <p:pic>
        <p:nvPicPr>
          <p:cNvPr id="9" name="Picture 2"/>
          <p:cNvPicPr>
            <a:picLocks noChangeAspect="1" noChangeArrowheads="1"/>
          </p:cNvPicPr>
          <p:nvPr/>
        </p:nvPicPr>
        <p:blipFill>
          <a:blip r:embed="rId3" cstate="print"/>
          <a:srcRect/>
          <a:stretch>
            <a:fillRect/>
          </a:stretch>
        </p:blipFill>
        <p:spPr bwMode="auto">
          <a:xfrm>
            <a:off x="4697676" y="3429000"/>
            <a:ext cx="4266812" cy="3054650"/>
          </a:xfrm>
          <a:prstGeom prst="rect">
            <a:avLst/>
          </a:prstGeom>
          <a:noFill/>
          <a:ln w="9525">
            <a:solidFill>
              <a:srgbClr val="C00000"/>
            </a:solid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87624" y="1196752"/>
            <a:ext cx="6660232" cy="584775"/>
          </a:xfrm>
          <a:prstGeom prst="rect">
            <a:avLst/>
          </a:prstGeom>
          <a:noFill/>
        </p:spPr>
        <p:txBody>
          <a:bodyPr wrap="square">
            <a:spAutoFit/>
          </a:bodyPr>
          <a:lstStyle/>
          <a:p>
            <a:pPr algn="ctr"/>
            <a:r>
              <a:rPr lang="sr-Cyrl-RS" sz="3200" b="1" dirty="0" smtClean="0">
                <a:solidFill>
                  <a:srgbClr val="C00000"/>
                </a:solidFill>
                <a:latin typeface="Times New Roman" pitchFamily="18" charset="0"/>
                <a:cs typeface="Times New Roman" pitchFamily="18" charset="0"/>
              </a:rPr>
              <a:t>Силе између два молекула</a:t>
            </a:r>
            <a:endParaRPr lang="en-US" sz="3200" b="1" dirty="0">
              <a:solidFill>
                <a:srgbClr val="C00000"/>
              </a:solidFill>
              <a:latin typeface="Times New Roman" pitchFamily="18" charset="0"/>
              <a:ea typeface="Arial Unicode MS" pitchFamily="34" charset="-128"/>
              <a:cs typeface="Times New Roman" pitchFamily="18" charset="0"/>
            </a:endParaRPr>
          </a:p>
        </p:txBody>
      </p:sp>
      <p:sp>
        <p:nvSpPr>
          <p:cNvPr id="5" name="Rectangle 4"/>
          <p:cNvSpPr/>
          <p:nvPr/>
        </p:nvSpPr>
        <p:spPr>
          <a:xfrm>
            <a:off x="251520" y="2276872"/>
            <a:ext cx="8352928" cy="3093154"/>
          </a:xfrm>
          <a:prstGeom prst="rect">
            <a:avLst/>
          </a:prstGeom>
        </p:spPr>
        <p:txBody>
          <a:bodyPr wrap="square">
            <a:spAutoFit/>
          </a:bodyPr>
          <a:lstStyle/>
          <a:p>
            <a:pPr>
              <a:spcAft>
                <a:spcPts val="1200"/>
              </a:spcAft>
            </a:pPr>
            <a:r>
              <a:rPr lang="sr-Cyrl-RS" sz="2500" dirty="0" smtClean="0">
                <a:latin typeface="Times New Roman" pitchFamily="18" charset="0"/>
                <a:cs typeface="Times New Roman" pitchFamily="18" charset="0"/>
              </a:rPr>
              <a:t>Кад се два молекула налазе на довољно малом растојању на сваки од њих делују бар две силе - једна привлачна а једна одбојна. </a:t>
            </a:r>
            <a:endParaRPr lang="en-US" sz="2500" dirty="0" smtClean="0">
              <a:latin typeface="Times New Roman" pitchFamily="18" charset="0"/>
              <a:cs typeface="Times New Roman" pitchFamily="18" charset="0"/>
            </a:endParaRPr>
          </a:p>
          <a:p>
            <a:pPr>
              <a:spcAft>
                <a:spcPts val="1200"/>
              </a:spcAft>
            </a:pPr>
            <a:r>
              <a:rPr lang="sr-Cyrl-RS" sz="2500" dirty="0" smtClean="0">
                <a:latin typeface="Times New Roman" pitchFamily="18" charset="0"/>
                <a:cs typeface="Times New Roman" pitchFamily="18" charset="0"/>
              </a:rPr>
              <a:t>Понашање молекула одређено је</a:t>
            </a:r>
            <a:r>
              <a:rPr lang="en-US" sz="2500" dirty="0" smtClean="0">
                <a:latin typeface="Times New Roman" pitchFamily="18" charset="0"/>
                <a:cs typeface="Times New Roman" pitchFamily="18" charset="0"/>
              </a:rPr>
              <a:t> </a:t>
            </a:r>
            <a:r>
              <a:rPr lang="sr-Cyrl-RS" sz="2500" dirty="0" smtClean="0">
                <a:latin typeface="Times New Roman" pitchFamily="18" charset="0"/>
                <a:cs typeface="Times New Roman" pitchFamily="18" charset="0"/>
              </a:rPr>
              <a:t>равнотежом између сила које теже да их приближе и сила које теже да их раздвоје. </a:t>
            </a:r>
            <a:endParaRPr lang="en-US" sz="2500" dirty="0" smtClean="0">
              <a:latin typeface="Times New Roman" pitchFamily="18" charset="0"/>
              <a:cs typeface="Times New Roman" pitchFamily="18" charset="0"/>
            </a:endParaRPr>
          </a:p>
          <a:p>
            <a:pPr>
              <a:spcAft>
                <a:spcPts val="1200"/>
              </a:spcAft>
            </a:pPr>
            <a:r>
              <a:rPr lang="sr-Cyrl-RS" sz="2500" dirty="0" smtClean="0">
                <a:latin typeface="Times New Roman" pitchFamily="18" charset="0"/>
                <a:cs typeface="Times New Roman" pitchFamily="18" charset="0"/>
              </a:rPr>
              <a:t>Иако су молекули неутралне честице, међумолекулске силе су електростатичког порекла. </a:t>
            </a:r>
            <a:endParaRPr lang="en-US"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08520" y="1345992"/>
            <a:ext cx="903548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Aft>
                <a:spcPts val="600"/>
              </a:spcAft>
              <a:buClrTx/>
              <a:buSzTx/>
              <a:buFontTx/>
              <a:buNone/>
              <a:tabLst>
                <a:tab pos="1590675" algn="l"/>
              </a:tabLst>
            </a:pP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Укупна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привлачна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сила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дата је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изразом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spcAft>
                <a:spcPts val="600"/>
              </a:spcAft>
              <a:buClrTx/>
              <a:buSzTx/>
              <a:buFontTx/>
              <a:buNone/>
              <a:tabLst>
                <a:tab pos="1590675" algn="l"/>
              </a:tabLst>
            </a:pPr>
            <a:r>
              <a:rPr kumimoji="0" lang="en-US" sz="32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a:t>
            </a:r>
            <a:r>
              <a:rPr kumimoji="0" lang="en-US" sz="3200"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a</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A/r</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7</a:t>
            </a:r>
            <a:endParaRPr kumimoji="0" lang="sr-Cyrl-R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endParaRPr>
          </a:p>
          <a:p>
            <a:pPr>
              <a:spcAft>
                <a:spcPts val="600"/>
              </a:spcAft>
            </a:pPr>
            <a:r>
              <a:rPr lang="en-US" sz="2400" dirty="0" smtClean="0">
                <a:latin typeface="Times New Roman" pitchFamily="18" charset="0"/>
                <a:ea typeface="Times New Roman" pitchFamily="18" charset="0"/>
                <a:cs typeface="Times New Roman" pitchFamily="18" charset="0"/>
              </a:rPr>
              <a:t>r</a:t>
            </a:r>
            <a:r>
              <a:rPr lang="sr-Cyrl-RS" sz="2400" dirty="0" smtClean="0">
                <a:latin typeface="Times New Roman" pitchFamily="18" charset="0"/>
                <a:ea typeface="Times New Roman" pitchFamily="18" charset="0"/>
                <a:cs typeface="Times New Roman" pitchFamily="18" charset="0"/>
              </a:rPr>
              <a:t> - </a:t>
            </a:r>
            <a:r>
              <a:rPr lang="sr-Cyrl-RS" sz="2400" dirty="0" smtClean="0">
                <a:latin typeface="Times New Roman" pitchFamily="18" charset="0"/>
                <a:cs typeface="Times New Roman" pitchFamily="18" charset="0"/>
              </a:rPr>
              <a:t>растојање између молекула; </a:t>
            </a:r>
          </a:p>
          <a:p>
            <a:pPr>
              <a:spcAft>
                <a:spcPts val="600"/>
              </a:spcAft>
            </a:pPr>
            <a:r>
              <a:rPr lang="sr-Cyrl-RS" sz="2400" dirty="0" smtClean="0">
                <a:latin typeface="Times New Roman" pitchFamily="18" charset="0"/>
                <a:cs typeface="Times New Roman" pitchFamily="18" charset="0"/>
              </a:rPr>
              <a:t>А - величина која зависи од структуре молекула и силе интеракције</a:t>
            </a:r>
            <a:endParaRPr kumimoji="0" lang="en-US"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7" name="Rectangle 3"/>
          <p:cNvSpPr>
            <a:spLocks noChangeArrowheads="1"/>
          </p:cNvSpPr>
          <p:nvPr/>
        </p:nvSpPr>
        <p:spPr bwMode="auto">
          <a:xfrm>
            <a:off x="108520" y="3861048"/>
            <a:ext cx="9035480"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Aft>
                <a:spcPts val="600"/>
              </a:spcAft>
              <a:buClrTx/>
              <a:buSzTx/>
              <a:buFontTx/>
              <a:buNone/>
              <a:tabLst>
                <a:tab pos="1590675" algn="l"/>
              </a:tabLst>
            </a:pP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Укупна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одбојна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сила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spcAft>
                <a:spcPts val="600"/>
              </a:spcAft>
              <a:buClrTx/>
              <a:buSzTx/>
              <a:buFontTx/>
              <a:buNone/>
              <a:tabLst>
                <a:tab pos="1590675" algn="l"/>
              </a:tabLst>
            </a:pPr>
            <a:r>
              <a:rPr kumimoji="0" lang="en-US" sz="32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a:t>
            </a:r>
            <a:r>
              <a:rPr kumimoji="0" lang="en-US" sz="3200" b="1"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r</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B/r</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9</a:t>
            </a:r>
            <a:endParaRPr kumimoji="0" lang="en-US" sz="3200" b="1"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fontAlgn="base" hangingPunct="0">
              <a:spcAft>
                <a:spcPts val="600"/>
              </a:spcAft>
              <a:tabLst>
                <a:tab pos="1590675" algn="l"/>
              </a:tabLst>
            </a:pPr>
            <a:r>
              <a:rPr lang="sr-Cyrl-RS" sz="2400" dirty="0" smtClean="0">
                <a:latin typeface="Times New Roman" pitchFamily="18" charset="0"/>
                <a:cs typeface="Times New Roman" pitchFamily="18" charset="0"/>
              </a:rPr>
              <a:t>В - величина која зависи од структуре молекула и силе интеракције </a:t>
            </a:r>
          </a:p>
          <a:p>
            <a:pPr lvl="0" eaLnBrk="0" fontAlgn="base" hangingPunct="0">
              <a:spcAft>
                <a:spcPts val="600"/>
              </a:spcAft>
              <a:tabLst>
                <a:tab pos="1590675" algn="l"/>
              </a:tabLst>
            </a:pP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езултантн</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сил</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spcAft>
                <a:spcPts val="600"/>
              </a:spcAft>
              <a:buClrTx/>
              <a:buSzTx/>
              <a:buFontTx/>
              <a:buNone/>
              <a:tabLst>
                <a:tab pos="1590675" algn="l"/>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A/r</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7 </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B/r</a:t>
            </a:r>
            <a:r>
              <a:rPr kumimoji="0" lang="en-US" sz="3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9</a:t>
            </a:r>
            <a:endParaRPr kumimoji="0" lang="en-US" sz="32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descr="LastScan4"/>
          <p:cNvPicPr>
            <a:picLocks noChangeAspect="1" noChangeArrowheads="1"/>
          </p:cNvPicPr>
          <p:nvPr/>
        </p:nvPicPr>
        <p:blipFill>
          <a:blip r:embed="rId2" cstate="print"/>
          <a:srcRect/>
          <a:stretch>
            <a:fillRect/>
          </a:stretch>
        </p:blipFill>
        <p:spPr bwMode="auto">
          <a:xfrm>
            <a:off x="1115616" y="2348880"/>
            <a:ext cx="7223015" cy="4091161"/>
          </a:xfrm>
          <a:prstGeom prst="rect">
            <a:avLst/>
          </a:prstGeom>
          <a:noFill/>
          <a:ln w="9525">
            <a:noFill/>
            <a:miter lim="800000"/>
            <a:headEnd/>
            <a:tailEnd/>
          </a:ln>
        </p:spPr>
      </p:pic>
      <p:sp>
        <p:nvSpPr>
          <p:cNvPr id="39937" name="Rectangle 1"/>
          <p:cNvSpPr>
            <a:spLocks noChangeArrowheads="1"/>
          </p:cNvSpPr>
          <p:nvPr/>
        </p:nvSpPr>
        <p:spPr bwMode="auto">
          <a:xfrm>
            <a:off x="251520" y="1196752"/>
            <a:ext cx="864096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Молекул</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интерагује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само</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молекулима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који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окружују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који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његовој</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непосредној</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близини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1052736"/>
            <a:ext cx="7164288" cy="584775"/>
          </a:xfrm>
          <a:prstGeom prst="rect">
            <a:avLst/>
          </a:prstGeom>
          <a:noFill/>
        </p:spPr>
        <p:txBody>
          <a:bodyPr wrap="square">
            <a:spAutoFit/>
          </a:bodyPr>
          <a:lstStyle/>
          <a:p>
            <a:pPr algn="ctr"/>
            <a:r>
              <a:rPr lang="sr-Cyrl-RS" sz="3200" b="1" dirty="0" smtClean="0">
                <a:solidFill>
                  <a:srgbClr val="C00000"/>
                </a:solidFill>
                <a:latin typeface="Times New Roman" pitchFamily="18" charset="0"/>
                <a:cs typeface="Times New Roman" pitchFamily="18" charset="0"/>
              </a:rPr>
              <a:t>Потенцијална јама</a:t>
            </a:r>
            <a:endParaRPr lang="en-US" sz="3200" b="1" dirty="0">
              <a:solidFill>
                <a:srgbClr val="C00000"/>
              </a:solidFill>
              <a:latin typeface="Times New Roman" pitchFamily="18" charset="0"/>
              <a:ea typeface="Arial Unicode MS" pitchFamily="34" charset="-128"/>
              <a:cs typeface="Times New Roman" pitchFamily="18" charset="0"/>
            </a:endParaRPr>
          </a:p>
        </p:txBody>
      </p:sp>
      <p:sp>
        <p:nvSpPr>
          <p:cNvPr id="5" name="Rectangle 1"/>
          <p:cNvSpPr>
            <a:spLocks noChangeArrowheads="1"/>
          </p:cNvSpPr>
          <p:nvPr/>
        </p:nvSpPr>
        <p:spPr bwMode="auto">
          <a:xfrm>
            <a:off x="1979712" y="5589240"/>
            <a:ext cx="5112568" cy="8317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ts val="3000"/>
              </a:lnSpc>
              <a:spcBef>
                <a:spcPct val="0"/>
              </a:spcBef>
              <a:spcAft>
                <a:spcPct val="0"/>
              </a:spcAft>
              <a:buClrTx/>
              <a:buSzTx/>
              <a:buFontTx/>
              <a:buNone/>
              <a:tabLst/>
            </a:pPr>
            <a:r>
              <a:rPr kumimoji="0" lang="sr-Cyrl-R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Зависност потенцијалне енергије молекула од међумолекулског растојања</a:t>
            </a:r>
            <a:endParaRPr kumimoji="0" lang="en-US"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6865" name="Picture 1"/>
          <p:cNvPicPr>
            <a:picLocks noChangeAspect="1" noChangeArrowheads="1"/>
          </p:cNvPicPr>
          <p:nvPr/>
        </p:nvPicPr>
        <p:blipFill>
          <a:blip r:embed="rId2" cstate="print"/>
          <a:srcRect/>
          <a:stretch>
            <a:fillRect/>
          </a:stretch>
        </p:blipFill>
        <p:spPr bwMode="auto">
          <a:xfrm>
            <a:off x="2051720" y="2060848"/>
            <a:ext cx="4831649" cy="3024336"/>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043608" y="980728"/>
            <a:ext cx="673224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sr-Cyrl-RS" sz="3200" b="1" dirty="0" smtClean="0">
                <a:solidFill>
                  <a:srgbClr val="C00000"/>
                </a:solidFill>
                <a:latin typeface="Times New Roman" pitchFamily="18" charset="0"/>
                <a:cs typeface="Times New Roman" pitchFamily="18" charset="0"/>
              </a:rPr>
              <a:t>Принципи адхезије</a:t>
            </a:r>
            <a:endParaRPr lang="en-US" sz="3200" b="1" dirty="0">
              <a:solidFill>
                <a:srgbClr val="C00000"/>
              </a:solidFill>
              <a:latin typeface="Times New Roman" pitchFamily="18" charset="0"/>
              <a:cs typeface="Times New Roman" pitchFamily="18" charset="0"/>
            </a:endParaRPr>
          </a:p>
        </p:txBody>
      </p:sp>
      <p:sp>
        <p:nvSpPr>
          <p:cNvPr id="33793" name="Rectangle 1"/>
          <p:cNvSpPr>
            <a:spLocks noChangeArrowheads="1"/>
          </p:cNvSpPr>
          <p:nvPr/>
        </p:nvSpPr>
        <p:spPr bwMode="auto">
          <a:xfrm>
            <a:off x="251520" y="2204864"/>
            <a:ext cx="889248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ts val="3000"/>
              </a:lnSpc>
              <a:spcBef>
                <a:spcPct val="0"/>
              </a:spcBef>
              <a:spcAft>
                <a:spcPts val="1200"/>
              </a:spcAft>
              <a:buClrTx/>
              <a:buSzTx/>
              <a:buFontTx/>
              <a:buNone/>
              <a:tabLst>
                <a:tab pos="457200" algn="l"/>
              </a:tabLst>
            </a:pPr>
            <a:r>
              <a:rPr kumimoji="0" lang="sr-Cyrl-RS" sz="25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a:t>
            </a:r>
            <a:r>
              <a:rPr kumimoji="0" lang="en-US" sz="25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дхезиј</a:t>
            </a:r>
            <a:r>
              <a:rPr kumimoji="0" lang="sr-Cyrl-RS" sz="25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а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је појава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приањањ</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једне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супстанце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површину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друге</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а може се остваривати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a:p>
            <a:pPr marL="266700" marR="0" lvl="0" indent="-266700" defTabSz="914400" rtl="0" eaLnBrk="0" fontAlgn="base" latinLnBrk="0" hangingPunct="0">
              <a:lnSpc>
                <a:spcPts val="3000"/>
              </a:lnSpc>
              <a:spcBef>
                <a:spcPct val="0"/>
              </a:spcBef>
              <a:spcAft>
                <a:spcPts val="1200"/>
              </a:spcAft>
              <a:buClrTx/>
              <a:buSzTx/>
              <a:tabLst>
                <a:tab pos="457200" algn="l"/>
              </a:tabLst>
            </a:pP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sr-Cyrl-RS" sz="2500" dirty="0" smtClean="0">
                <a:latin typeface="Times New Roman" pitchFamily="18" charset="0"/>
                <a:ea typeface="Times New Roman" pitchFamily="18" charset="0"/>
                <a:cs typeface="Times New Roman" pitchFamily="18" charset="0"/>
              </a:rPr>
              <a:t>х</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емијским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везама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различитог</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типа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хемијска</a:t>
            </a:r>
            <a:r>
              <a:rPr kumimoji="0" lang="en-US" sz="25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en-US" sz="25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адхезија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a:p>
            <a:pPr marL="266700" marR="0" lvl="0" indent="-266700" defTabSz="914400" rtl="0" eaLnBrk="0" fontAlgn="base" latinLnBrk="0" hangingPunct="0">
              <a:lnSpc>
                <a:spcPts val="3000"/>
              </a:lnSpc>
              <a:spcBef>
                <a:spcPct val="0"/>
              </a:spcBef>
              <a:spcAft>
                <a:spcPts val="1200"/>
              </a:spcAft>
              <a:buClrTx/>
              <a:buSzTx/>
              <a:tabLst>
                <a:tab pos="457200" algn="l"/>
              </a:tabLst>
            </a:pP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икромеханичким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везама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механичка</a:t>
            </a:r>
            <a:r>
              <a:rPr kumimoji="0" lang="en-US" sz="25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en-US" sz="25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адхезија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lang="sr-Cyrl-RS" sz="25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79512" y="4966136"/>
            <a:ext cx="864096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ts val="600"/>
              </a:spcAft>
              <a:tabLst>
                <a:tab pos="457200" algn="l"/>
              </a:tabLst>
            </a:pPr>
            <a:r>
              <a:rPr lang="sr-Cyrl-RS" sz="2500" b="1" dirty="0" smtClean="0">
                <a:solidFill>
                  <a:srgbClr val="C00000"/>
                </a:solidFill>
                <a:latin typeface="Times New Roman" pitchFamily="18" charset="0"/>
                <a:ea typeface="Times New Roman" pitchFamily="18" charset="0"/>
                <a:cs typeface="Times New Roman" pitchFamily="18" charset="0"/>
              </a:rPr>
              <a:t>М</a:t>
            </a:r>
            <a:r>
              <a:rPr lang="en-US" sz="2500" b="1" dirty="0" err="1" smtClean="0">
                <a:solidFill>
                  <a:srgbClr val="C00000"/>
                </a:solidFill>
                <a:latin typeface="Times New Roman" pitchFamily="18" charset="0"/>
                <a:ea typeface="Times New Roman" pitchFamily="18" charset="0"/>
                <a:cs typeface="Times New Roman" pitchFamily="18" charset="0"/>
              </a:rPr>
              <a:t>еханичк</a:t>
            </a:r>
            <a:r>
              <a:rPr lang="sr-Cyrl-RS" sz="2500" b="1" dirty="0" smtClean="0">
                <a:solidFill>
                  <a:srgbClr val="C00000"/>
                </a:solidFill>
                <a:latin typeface="Times New Roman" pitchFamily="18" charset="0"/>
                <a:ea typeface="Times New Roman" pitchFamily="18" charset="0"/>
                <a:cs typeface="Times New Roman" pitchFamily="18" charset="0"/>
              </a:rPr>
              <a:t>а</a:t>
            </a:r>
            <a:r>
              <a:rPr lang="en-US" sz="2500" b="1" dirty="0" smtClean="0">
                <a:solidFill>
                  <a:srgbClr val="C00000"/>
                </a:solidFill>
                <a:latin typeface="Times New Roman" pitchFamily="18" charset="0"/>
                <a:ea typeface="Times New Roman" pitchFamily="18" charset="0"/>
                <a:cs typeface="Times New Roman" pitchFamily="18" charset="0"/>
              </a:rPr>
              <a:t> </a:t>
            </a:r>
            <a:r>
              <a:rPr lang="en-US" sz="2500" b="1" dirty="0" err="1" smtClean="0">
                <a:solidFill>
                  <a:srgbClr val="C00000"/>
                </a:solidFill>
                <a:latin typeface="Times New Roman" pitchFamily="18" charset="0"/>
                <a:ea typeface="Times New Roman" pitchFamily="18" charset="0"/>
                <a:cs typeface="Times New Roman" pitchFamily="18" charset="0"/>
              </a:rPr>
              <a:t>адхезиј</a:t>
            </a:r>
            <a:r>
              <a:rPr lang="sr-Cyrl-RS" sz="2500" b="1" dirty="0" smtClean="0">
                <a:solidFill>
                  <a:srgbClr val="C00000"/>
                </a:solidFill>
                <a:latin typeface="Times New Roman" pitchFamily="18" charset="0"/>
                <a:ea typeface="Times New Roman" pitchFamily="18" charset="0"/>
                <a:cs typeface="Times New Roman" pitchFamily="18" charset="0"/>
              </a:rPr>
              <a:t>а </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стоматологији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суштински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разликује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од</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макромеханичког</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везивања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које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заснива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техници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стварања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удубљења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једном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материјалу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би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тим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удубљењима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заробили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делови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другог</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материјала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Rectangle 6"/>
          <p:cNvSpPr>
            <a:spLocks noChangeArrowheads="1"/>
          </p:cNvSpPr>
          <p:nvPr/>
        </p:nvSpPr>
        <p:spPr bwMode="auto">
          <a:xfrm>
            <a:off x="216024" y="2276872"/>
            <a:ext cx="8964488"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spcBef>
                <a:spcPct val="0"/>
              </a:spcBef>
              <a:spcAft>
                <a:spcPts val="600"/>
              </a:spcAft>
              <a:buClrTx/>
              <a:buSzTx/>
              <a:buFontTx/>
              <a:buNone/>
              <a:tabLst/>
            </a:pP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везе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могу бити: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811213" marR="0" lvl="0" indent="-177800" defTabSz="914400" rtl="0" eaLnBrk="1" fontAlgn="base" latinLnBrk="0" hangingPunct="1">
              <a:spcBef>
                <a:spcPct val="0"/>
              </a:spcBef>
              <a:spcAft>
                <a:spcPts val="600"/>
              </a:spcAft>
              <a:buClrTx/>
              <a:buSzTx/>
              <a:tabLst/>
            </a:pPr>
            <a:r>
              <a:rPr lang="sr-Cyrl-RS" sz="2500" dirty="0" smtClean="0">
                <a:latin typeface="Times New Roman" pitchFamily="18" charset="0"/>
                <a:ea typeface="Times New Roman" pitchFamily="18" charset="0"/>
                <a:cs typeface="Times New Roman" pitchFamily="18" charset="0"/>
              </a:rPr>
              <a:t>- п</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римарне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валентне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sr-Cyrl-RS" sz="25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јонске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ковалентне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металне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координативне</a:t>
            </a:r>
            <a:r>
              <a:rPr lang="sr-Cyrl-RS" sz="2500" dirty="0" smtClean="0">
                <a:latin typeface="Times New Roman" pitchFamily="18" charset="0"/>
                <a:ea typeface="Times New Roman" pitchFamily="18" charset="0"/>
                <a:cs typeface="Times New Roman" pitchFamily="18" charset="0"/>
              </a:rPr>
              <a:t> -</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споју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се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јављају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нова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једињења</a:t>
            </a:r>
            <a:r>
              <a:rPr lang="sr-Cyrl-RS" sz="2500" dirty="0" smtClean="0">
                <a:latin typeface="Times New Roman" pitchFamily="18" charset="0"/>
                <a:ea typeface="Times New Roman" pitchFamily="18" charset="0"/>
                <a:cs typeface="Times New Roman" pitchFamily="18" charset="0"/>
              </a:rPr>
              <a:t>,</a:t>
            </a:r>
            <a:endPar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811213" marR="0" lvl="0" indent="-177800" defTabSz="914400" rtl="0" eaLnBrk="1" fontAlgn="base" latinLnBrk="0" hangingPunct="1">
              <a:spcBef>
                <a:spcPct val="0"/>
              </a:spcBef>
              <a:spcAft>
                <a:spcPts val="600"/>
              </a:spcAft>
              <a:buClrTx/>
              <a:buSzTx/>
              <a:tabLst/>
            </a:pPr>
            <a:r>
              <a:rPr lang="sr-Cyrl-RS" sz="2500" dirty="0" smtClean="0">
                <a:latin typeface="Times New Roman" pitchFamily="18" charset="0"/>
                <a:ea typeface="Times New Roman" pitchFamily="18" charset="0"/>
                <a:cs typeface="Times New Roman" pitchFamily="18" charset="0"/>
              </a:rPr>
              <a:t>- с</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екундарне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Ван</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дер</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Валсове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водоничне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друге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које су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знатно</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слабије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али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су</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још</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увек</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довољно</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јаке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створе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чврст</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спој</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две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површине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7"/>
          <p:cNvSpPr/>
          <p:nvPr/>
        </p:nvSpPr>
        <p:spPr>
          <a:xfrm>
            <a:off x="179512" y="1271082"/>
            <a:ext cx="8568952" cy="861774"/>
          </a:xfrm>
          <a:prstGeom prst="rect">
            <a:avLst/>
          </a:prstGeom>
        </p:spPr>
        <p:txBody>
          <a:bodyPr wrap="square">
            <a:spAutoFit/>
          </a:bodyPr>
          <a:lstStyle/>
          <a:p>
            <a:pPr lvl="0" fontAlgn="base">
              <a:spcBef>
                <a:spcPct val="0"/>
              </a:spcBef>
              <a:spcAft>
                <a:spcPts val="600"/>
              </a:spcAft>
            </a:pPr>
            <a:r>
              <a:rPr lang="en-US" sz="2500" b="1" dirty="0" err="1" smtClean="0">
                <a:solidFill>
                  <a:srgbClr val="C00000"/>
                </a:solidFill>
                <a:latin typeface="Times New Roman" pitchFamily="18" charset="0"/>
                <a:ea typeface="Times New Roman" pitchFamily="18" charset="0"/>
                <a:cs typeface="Times New Roman" pitchFamily="18" charset="0"/>
              </a:rPr>
              <a:t>Хемијска</a:t>
            </a:r>
            <a:r>
              <a:rPr lang="en-US" sz="2500" b="1" dirty="0" smtClean="0">
                <a:solidFill>
                  <a:srgbClr val="C00000"/>
                </a:solidFill>
                <a:latin typeface="Times New Roman" pitchFamily="18" charset="0"/>
                <a:ea typeface="Times New Roman" pitchFamily="18" charset="0"/>
                <a:cs typeface="Times New Roman" pitchFamily="18" charset="0"/>
              </a:rPr>
              <a:t> </a:t>
            </a:r>
            <a:r>
              <a:rPr lang="en-US" sz="2500" b="1" dirty="0" err="1" smtClean="0">
                <a:solidFill>
                  <a:srgbClr val="C00000"/>
                </a:solidFill>
                <a:latin typeface="Times New Roman" pitchFamily="18" charset="0"/>
                <a:ea typeface="Times New Roman" pitchFamily="18" charset="0"/>
                <a:cs typeface="Times New Roman" pitchFamily="18" charset="0"/>
              </a:rPr>
              <a:t>адхезија</a:t>
            </a:r>
            <a:r>
              <a:rPr lang="en-US" sz="2500" b="1" dirty="0" smtClean="0">
                <a:solidFill>
                  <a:srgbClr val="C00000"/>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је</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одраз</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веза</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које</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се</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успостављају</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између</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молекула</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две</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супстанце</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на</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њиховој</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додирној</a:t>
            </a:r>
            <a:r>
              <a:rPr lang="en-US" sz="2500" dirty="0" smtClean="0">
                <a:solidFill>
                  <a:prstClr val="black"/>
                </a:solidFill>
                <a:latin typeface="Times New Roman" pitchFamily="18" charset="0"/>
                <a:ea typeface="Times New Roman" pitchFamily="18" charset="0"/>
                <a:cs typeface="Times New Roman" pitchFamily="18" charset="0"/>
              </a:rPr>
              <a:t> </a:t>
            </a:r>
            <a:r>
              <a:rPr lang="en-US" sz="2500" dirty="0" err="1" smtClean="0">
                <a:solidFill>
                  <a:prstClr val="black"/>
                </a:solidFill>
                <a:latin typeface="Times New Roman" pitchFamily="18" charset="0"/>
                <a:ea typeface="Times New Roman" pitchFamily="18" charset="0"/>
                <a:cs typeface="Times New Roman" pitchFamily="18" charset="0"/>
              </a:rPr>
              <a:t>површини</a:t>
            </a:r>
            <a:r>
              <a:rPr lang="en-US" sz="2500" dirty="0" smtClean="0">
                <a:solidFill>
                  <a:prstClr val="black"/>
                </a:solidFill>
                <a:latin typeface="Times New Roman" pitchFamily="18" charset="0"/>
                <a:ea typeface="Times New Roman" pitchFamily="18" charset="0"/>
                <a:cs typeface="Times New Roman" pitchFamily="18" charset="0"/>
              </a:rPr>
              <a:t>.</a:t>
            </a:r>
            <a:endParaRPr lang="sr-Cyrl-RS" sz="2500" dirty="0" smtClean="0">
              <a:solidFill>
                <a:prstClr val="black"/>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79512" y="1390128"/>
            <a:ext cx="878497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ts val="3000"/>
              </a:lnSpc>
              <a:spcBef>
                <a:spcPct val="0"/>
              </a:spcBef>
              <a:spcAft>
                <a:spcPts val="1200"/>
              </a:spcAft>
              <a:buClrTx/>
              <a:buSzTx/>
              <a:buFontTx/>
              <a:buNone/>
              <a:tabLst/>
            </a:pP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стоматологији</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sr-Cyrl-RS" sz="2500" dirty="0" smtClean="0">
                <a:latin typeface="Times New Roman" pitchFamily="18" charset="0"/>
                <a:ea typeface="Times New Roman" pitchFamily="18" charset="0"/>
                <a:cs typeface="Times New Roman" pitchFamily="18" charset="0"/>
              </a:rPr>
              <a:t>постоје позитивне и негативне последице појаве адхезије:</a:t>
            </a:r>
          </a:p>
          <a:p>
            <a:pPr marL="177800" marR="0" lvl="0" indent="-177800" defTabSz="914400" rtl="0" eaLnBrk="1" fontAlgn="base" latinLnBrk="0" hangingPunct="1">
              <a:lnSpc>
                <a:spcPts val="3000"/>
              </a:lnSpc>
              <a:spcBef>
                <a:spcPct val="0"/>
              </a:spcBef>
              <a:spcAft>
                <a:spcPts val="1200"/>
              </a:spcAft>
              <a:buClrTx/>
              <a:buSzTx/>
              <a:buFont typeface="Arial" pitchFamily="34" charset="0"/>
              <a:buChar char="•"/>
              <a:tabLst/>
            </a:pP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 пракси се тежи остваривању што боље адхезије</a:t>
            </a:r>
            <a:r>
              <a:rPr kumimoji="0" lang="sr-Cyrl-RS" sz="25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између стоматолошког материјала и зубног ткива (глеђи и дентина), као и између појединих стоматолошких материјала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a:p>
            <a:pPr marL="177800" lvl="0" indent="-177800" eaLnBrk="0" fontAlgn="base" hangingPunct="0">
              <a:lnSpc>
                <a:spcPts val="3000"/>
              </a:lnSpc>
              <a:spcBef>
                <a:spcPct val="0"/>
              </a:spcBef>
              <a:spcAft>
                <a:spcPts val="1200"/>
              </a:spcAft>
              <a:buFont typeface="Arial" pitchFamily="34" charset="0"/>
              <a:buChar char="•"/>
            </a:pPr>
            <a:r>
              <a:rPr lang="sr-Cyrl-RS" sz="2500" dirty="0" smtClean="0">
                <a:latin typeface="Times New Roman" pitchFamily="18" charset="0"/>
                <a:ea typeface="Times New Roman" pitchFamily="18" charset="0"/>
                <a:cs typeface="Times New Roman" pitchFamily="18" charset="0"/>
              </a:rPr>
              <a:t>негативна последица адхезије је ф</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ормирањ</a:t>
            </a:r>
            <a:r>
              <a:rPr kumimoji="0" lang="sr-Cyrl-R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плака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каменца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зубима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као</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наслага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стоматолошким</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надокнадама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устима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пацијента</a:t>
            </a:r>
            <a:r>
              <a:rPr kumimoji="0" lang="en-US" sz="2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179512" y="2405891"/>
            <a:ext cx="7128792" cy="447045"/>
          </a:xfrm>
          <a:prstGeom prst="rect">
            <a:avLst/>
          </a:prstGeom>
        </p:spPr>
        <p:txBody>
          <a:bodyPr wrap="square">
            <a:spAutoFit/>
          </a:bodyPr>
          <a:lstStyle/>
          <a:p>
            <a:pPr marL="266700" indent="-266700">
              <a:lnSpc>
                <a:spcPts val="3000"/>
              </a:lnSpc>
              <a:spcAft>
                <a:spcPts val="1200"/>
              </a:spcAft>
            </a:pPr>
            <a:r>
              <a:rPr lang="sr-Cyrl-RS" sz="2200" dirty="0" smtClean="0">
                <a:latin typeface="Times New Roman" pitchFamily="18" charset="0"/>
                <a:cs typeface="Times New Roman" pitchFamily="18" charset="0"/>
              </a:rPr>
              <a:t>Кад се молекули супстанци  нађу довољно близу</a:t>
            </a:r>
            <a:r>
              <a:rPr lang="en-US" sz="2200" dirty="0" smtClean="0">
                <a:latin typeface="Times New Roman" pitchFamily="18" charset="0"/>
                <a:cs typeface="Times New Roman" pitchFamily="18" charset="0"/>
              </a:rPr>
              <a:t>:</a:t>
            </a:r>
            <a:r>
              <a:rPr lang="sr-Cyrl-R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grpSp>
        <p:nvGrpSpPr>
          <p:cNvPr id="26" name="Group 25"/>
          <p:cNvGrpSpPr/>
          <p:nvPr/>
        </p:nvGrpSpPr>
        <p:grpSpPr>
          <a:xfrm>
            <a:off x="395536" y="2924944"/>
            <a:ext cx="8208912" cy="3823007"/>
            <a:chOff x="-36512" y="959243"/>
            <a:chExt cx="8208912" cy="3823007"/>
          </a:xfrm>
        </p:grpSpPr>
        <p:sp>
          <p:nvSpPr>
            <p:cNvPr id="14" name="Down Arrow 13"/>
            <p:cNvSpPr/>
            <p:nvPr/>
          </p:nvSpPr>
          <p:spPr>
            <a:xfrm flipH="1">
              <a:off x="3995936" y="2924944"/>
              <a:ext cx="144016" cy="288032"/>
            </a:xfrm>
            <a:prstGeom prst="down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sp>
          <p:nvSpPr>
            <p:cNvPr id="4" name="Rectangle 3"/>
            <p:cNvSpPr/>
            <p:nvPr/>
          </p:nvSpPr>
          <p:spPr>
            <a:xfrm>
              <a:off x="1259632" y="959243"/>
              <a:ext cx="2376264" cy="769441"/>
            </a:xfrm>
            <a:prstGeom prst="rect">
              <a:avLst/>
            </a:prstGeom>
            <a:solidFill>
              <a:schemeClr val="bg2">
                <a:lumMod val="75000"/>
              </a:schemeClr>
            </a:solidFill>
          </p:spPr>
          <p:txBody>
            <a:bodyPr wrap="square">
              <a:spAutoFit/>
            </a:bodyPr>
            <a:lstStyle/>
            <a:p>
              <a:r>
                <a:rPr lang="sr-Cyrl-RS" sz="2200" dirty="0" smtClean="0">
                  <a:latin typeface="Times New Roman" pitchFamily="18" charset="0"/>
                  <a:cs typeface="Times New Roman" pitchFamily="18" charset="0"/>
                </a:rPr>
                <a:t>Гас</a:t>
              </a:r>
            </a:p>
            <a:p>
              <a:r>
                <a:rPr lang="sr-Cyrl-RS" sz="2200" dirty="0" smtClean="0">
                  <a:latin typeface="Times New Roman" pitchFamily="18" charset="0"/>
                  <a:cs typeface="Times New Roman" pitchFamily="18" charset="0"/>
                </a:rPr>
                <a:t>Чврста супстанца</a:t>
              </a:r>
              <a:endParaRPr lang="en-US" sz="2200" dirty="0">
                <a:latin typeface="Times New Roman" pitchFamily="18" charset="0"/>
                <a:cs typeface="Times New Roman" pitchFamily="18" charset="0"/>
              </a:endParaRPr>
            </a:p>
          </p:txBody>
        </p:sp>
        <p:sp>
          <p:nvSpPr>
            <p:cNvPr id="5" name="Rectangle 4"/>
            <p:cNvSpPr/>
            <p:nvPr/>
          </p:nvSpPr>
          <p:spPr>
            <a:xfrm>
              <a:off x="4427984" y="1158910"/>
              <a:ext cx="3528392" cy="425758"/>
            </a:xfrm>
            <a:prstGeom prst="rect">
              <a:avLst/>
            </a:prstGeom>
            <a:solidFill>
              <a:schemeClr val="bg2">
                <a:lumMod val="75000"/>
              </a:schemeClr>
            </a:solidFill>
          </p:spPr>
          <p:txBody>
            <a:bodyPr wrap="square">
              <a:spAutoFit/>
            </a:bodyPr>
            <a:lstStyle/>
            <a:p>
              <a:pPr>
                <a:lnSpc>
                  <a:spcPts val="2600"/>
                </a:lnSpc>
              </a:pPr>
              <a:r>
                <a:rPr lang="sr-Cyrl-RS" sz="2200" dirty="0" smtClean="0">
                  <a:latin typeface="Times New Roman" pitchFamily="18" charset="0"/>
                  <a:cs typeface="Times New Roman" pitchFamily="18" charset="0"/>
                </a:rPr>
                <a:t>Контакт се лако остварује</a:t>
              </a:r>
              <a:endParaRPr lang="en-US" sz="2200" dirty="0">
                <a:latin typeface="Times New Roman" pitchFamily="18" charset="0"/>
                <a:cs typeface="Times New Roman" pitchFamily="18" charset="0"/>
              </a:endParaRPr>
            </a:p>
          </p:txBody>
        </p:sp>
        <p:sp>
          <p:nvSpPr>
            <p:cNvPr id="6" name="Rectangle 5"/>
            <p:cNvSpPr/>
            <p:nvPr/>
          </p:nvSpPr>
          <p:spPr>
            <a:xfrm>
              <a:off x="1259632" y="1761590"/>
              <a:ext cx="2376264" cy="759182"/>
            </a:xfrm>
            <a:prstGeom prst="rect">
              <a:avLst/>
            </a:prstGeom>
            <a:solidFill>
              <a:schemeClr val="tx2">
                <a:lumMod val="20000"/>
                <a:lumOff val="80000"/>
              </a:schemeClr>
            </a:solidFill>
          </p:spPr>
          <p:txBody>
            <a:bodyPr wrap="square">
              <a:spAutoFit/>
            </a:bodyPr>
            <a:lstStyle/>
            <a:p>
              <a:pPr>
                <a:lnSpc>
                  <a:spcPts val="2600"/>
                </a:lnSpc>
              </a:pPr>
              <a:r>
                <a:rPr lang="sr-Cyrl-RS" sz="2200" dirty="0" smtClean="0">
                  <a:latin typeface="Times New Roman" pitchFamily="18" charset="0"/>
                  <a:cs typeface="Times New Roman" pitchFamily="18" charset="0"/>
                </a:rPr>
                <a:t>Течна супстанца</a:t>
              </a:r>
            </a:p>
            <a:p>
              <a:pPr>
                <a:lnSpc>
                  <a:spcPts val="2600"/>
                </a:lnSpc>
              </a:pPr>
              <a:r>
                <a:rPr lang="sr-Cyrl-RS" sz="2200" dirty="0" smtClean="0">
                  <a:latin typeface="Times New Roman" pitchFamily="18" charset="0"/>
                  <a:cs typeface="Times New Roman" pitchFamily="18" charset="0"/>
                </a:rPr>
                <a:t>Чврста супстанца</a:t>
              </a:r>
              <a:endParaRPr lang="en-US" sz="2200" dirty="0">
                <a:latin typeface="Times New Roman" pitchFamily="18" charset="0"/>
                <a:cs typeface="Times New Roman" pitchFamily="18" charset="0"/>
              </a:endParaRPr>
            </a:p>
          </p:txBody>
        </p:sp>
        <p:sp>
          <p:nvSpPr>
            <p:cNvPr id="7" name="Rectangle 6"/>
            <p:cNvSpPr/>
            <p:nvPr/>
          </p:nvSpPr>
          <p:spPr>
            <a:xfrm>
              <a:off x="4499992" y="1950998"/>
              <a:ext cx="3312368" cy="425758"/>
            </a:xfrm>
            <a:prstGeom prst="rect">
              <a:avLst/>
            </a:prstGeom>
            <a:solidFill>
              <a:schemeClr val="tx2">
                <a:lumMod val="20000"/>
                <a:lumOff val="80000"/>
              </a:schemeClr>
            </a:solidFill>
          </p:spPr>
          <p:txBody>
            <a:bodyPr wrap="square">
              <a:spAutoFit/>
            </a:bodyPr>
            <a:lstStyle/>
            <a:p>
              <a:pPr>
                <a:lnSpc>
                  <a:spcPts val="2600"/>
                </a:lnSpc>
              </a:pPr>
              <a:r>
                <a:rPr lang="sr-Cyrl-RS" sz="2200" dirty="0" smtClean="0">
                  <a:latin typeface="Times New Roman" pitchFamily="18" charset="0"/>
                  <a:cs typeface="Times New Roman" pitchFamily="18" charset="0"/>
                </a:rPr>
                <a:t>Контакт се лако остварује</a:t>
              </a:r>
              <a:endParaRPr lang="en-US" sz="2200" dirty="0">
                <a:latin typeface="Times New Roman" pitchFamily="18" charset="0"/>
                <a:cs typeface="Times New Roman" pitchFamily="18" charset="0"/>
              </a:endParaRPr>
            </a:p>
          </p:txBody>
        </p:sp>
        <p:sp>
          <p:nvSpPr>
            <p:cNvPr id="8" name="Rectangle 7"/>
            <p:cNvSpPr/>
            <p:nvPr/>
          </p:nvSpPr>
          <p:spPr>
            <a:xfrm>
              <a:off x="1259632" y="2525802"/>
              <a:ext cx="2376264" cy="759182"/>
            </a:xfrm>
            <a:prstGeom prst="rect">
              <a:avLst/>
            </a:prstGeom>
            <a:solidFill>
              <a:schemeClr val="accent3">
                <a:lumMod val="40000"/>
                <a:lumOff val="60000"/>
              </a:schemeClr>
            </a:solidFill>
          </p:spPr>
          <p:txBody>
            <a:bodyPr wrap="square">
              <a:spAutoFit/>
            </a:bodyPr>
            <a:lstStyle/>
            <a:p>
              <a:pPr>
                <a:lnSpc>
                  <a:spcPts val="2600"/>
                </a:lnSpc>
              </a:pPr>
              <a:r>
                <a:rPr lang="sr-Cyrl-RS" sz="2200" dirty="0" smtClean="0">
                  <a:latin typeface="Times New Roman" pitchFamily="18" charset="0"/>
                  <a:cs typeface="Times New Roman" pitchFamily="18" charset="0"/>
                </a:rPr>
                <a:t>Чврста супстанца</a:t>
              </a:r>
              <a:endParaRPr lang="en-US" sz="2200" dirty="0" smtClean="0">
                <a:latin typeface="Times New Roman" pitchFamily="18" charset="0"/>
                <a:cs typeface="Times New Roman" pitchFamily="18" charset="0"/>
              </a:endParaRPr>
            </a:p>
            <a:p>
              <a:pPr>
                <a:lnSpc>
                  <a:spcPts val="2600"/>
                </a:lnSpc>
              </a:pPr>
              <a:r>
                <a:rPr lang="sr-Cyrl-RS" sz="2200" dirty="0" smtClean="0">
                  <a:latin typeface="Times New Roman" pitchFamily="18" charset="0"/>
                  <a:cs typeface="Times New Roman" pitchFamily="18" charset="0"/>
                </a:rPr>
                <a:t>Чврста супстанца</a:t>
              </a:r>
              <a:endParaRPr lang="en-US" sz="2200" dirty="0">
                <a:latin typeface="Times New Roman" pitchFamily="18" charset="0"/>
                <a:cs typeface="Times New Roman" pitchFamily="18" charset="0"/>
              </a:endParaRPr>
            </a:p>
          </p:txBody>
        </p:sp>
        <p:sp>
          <p:nvSpPr>
            <p:cNvPr id="9" name="Rectangle 8"/>
            <p:cNvSpPr/>
            <p:nvPr/>
          </p:nvSpPr>
          <p:spPr>
            <a:xfrm>
              <a:off x="4499992" y="2643202"/>
              <a:ext cx="3168352" cy="425758"/>
            </a:xfrm>
            <a:prstGeom prst="rect">
              <a:avLst/>
            </a:prstGeom>
            <a:solidFill>
              <a:schemeClr val="accent3">
                <a:lumMod val="40000"/>
                <a:lumOff val="60000"/>
              </a:schemeClr>
            </a:solidFill>
          </p:spPr>
          <p:txBody>
            <a:bodyPr wrap="square">
              <a:spAutoFit/>
            </a:bodyPr>
            <a:lstStyle/>
            <a:p>
              <a:pPr>
                <a:lnSpc>
                  <a:spcPts val="2600"/>
                </a:lnSpc>
              </a:pPr>
              <a:r>
                <a:rPr lang="sr-Cyrl-RS" sz="2200" dirty="0" smtClean="0">
                  <a:latin typeface="Times New Roman" pitchFamily="18" charset="0"/>
                  <a:cs typeface="Times New Roman" pitchFamily="18" charset="0"/>
                </a:rPr>
                <a:t>Контакт се не остварује</a:t>
              </a:r>
              <a:endParaRPr lang="en-US" sz="2200" dirty="0">
                <a:latin typeface="Times New Roman" pitchFamily="18" charset="0"/>
                <a:cs typeface="Times New Roman" pitchFamily="18" charset="0"/>
              </a:endParaRPr>
            </a:p>
          </p:txBody>
        </p:sp>
        <p:sp>
          <p:nvSpPr>
            <p:cNvPr id="10" name="Rectangle 9"/>
            <p:cNvSpPr/>
            <p:nvPr/>
          </p:nvSpPr>
          <p:spPr>
            <a:xfrm>
              <a:off x="3563888" y="3212976"/>
              <a:ext cx="1152128" cy="425758"/>
            </a:xfrm>
            <a:prstGeom prst="rect">
              <a:avLst/>
            </a:prstGeom>
            <a:solidFill>
              <a:schemeClr val="accent3">
                <a:lumMod val="50000"/>
              </a:schemeClr>
            </a:solidFill>
          </p:spPr>
          <p:txBody>
            <a:bodyPr wrap="square">
              <a:spAutoFit/>
            </a:bodyPr>
            <a:lstStyle/>
            <a:p>
              <a:pPr>
                <a:lnSpc>
                  <a:spcPts val="2600"/>
                </a:lnSpc>
              </a:pPr>
              <a:r>
                <a:rPr lang="sr-Cyrl-RS" sz="2200" dirty="0" smtClean="0">
                  <a:solidFill>
                    <a:schemeClr val="bg1"/>
                  </a:solidFill>
                  <a:latin typeface="Times New Roman" pitchFamily="18" charset="0"/>
                  <a:cs typeface="Times New Roman" pitchFamily="18" charset="0"/>
                </a:rPr>
                <a:t>Решење</a:t>
              </a:r>
              <a:endParaRPr lang="en-US" sz="2200" dirty="0">
                <a:solidFill>
                  <a:schemeClr val="bg1"/>
                </a:solidFill>
                <a:latin typeface="Times New Roman" pitchFamily="18" charset="0"/>
                <a:cs typeface="Times New Roman" pitchFamily="18" charset="0"/>
              </a:endParaRPr>
            </a:p>
          </p:txBody>
        </p:sp>
        <p:sp>
          <p:nvSpPr>
            <p:cNvPr id="11" name="Rectangle 10"/>
            <p:cNvSpPr/>
            <p:nvPr/>
          </p:nvSpPr>
          <p:spPr>
            <a:xfrm>
              <a:off x="3635896" y="1296636"/>
              <a:ext cx="792088" cy="144016"/>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sp>
          <p:nvSpPr>
            <p:cNvPr id="12" name="Rectangle 11"/>
            <p:cNvSpPr/>
            <p:nvPr/>
          </p:nvSpPr>
          <p:spPr>
            <a:xfrm>
              <a:off x="3635896" y="2088724"/>
              <a:ext cx="864096" cy="14401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sp>
          <p:nvSpPr>
            <p:cNvPr id="15" name="Rectangle 14"/>
            <p:cNvSpPr/>
            <p:nvPr/>
          </p:nvSpPr>
          <p:spPr>
            <a:xfrm>
              <a:off x="-36512" y="3407515"/>
              <a:ext cx="3024336" cy="1374735"/>
            </a:xfrm>
            <a:prstGeom prst="rect">
              <a:avLst/>
            </a:prstGeom>
            <a:solidFill>
              <a:schemeClr val="accent3">
                <a:lumMod val="50000"/>
              </a:schemeClr>
            </a:solidFill>
          </p:spPr>
          <p:txBody>
            <a:bodyPr wrap="square">
              <a:spAutoFit/>
            </a:bodyPr>
            <a:lstStyle/>
            <a:p>
              <a:pPr algn="ctr">
                <a:lnSpc>
                  <a:spcPts val="2500"/>
                </a:lnSpc>
              </a:pPr>
              <a:r>
                <a:rPr lang="sr-Cyrl-RS" sz="2200" dirty="0" smtClean="0">
                  <a:solidFill>
                    <a:schemeClr val="bg1"/>
                  </a:solidFill>
                  <a:latin typeface="Times New Roman" pitchFamily="18" charset="0"/>
                  <a:cs typeface="Times New Roman" pitchFamily="18" charset="0"/>
                </a:rPr>
                <a:t>чврста супстанца</a:t>
              </a:r>
            </a:p>
            <a:p>
              <a:pPr algn="ctr">
                <a:lnSpc>
                  <a:spcPts val="2500"/>
                </a:lnSpc>
              </a:pPr>
              <a:r>
                <a:rPr lang="sr-Cyrl-RS" sz="2200" dirty="0" smtClean="0">
                  <a:solidFill>
                    <a:schemeClr val="bg1"/>
                  </a:solidFill>
                  <a:latin typeface="Times New Roman" pitchFamily="18" charset="0"/>
                  <a:cs typeface="Times New Roman" pitchFamily="18" charset="0"/>
                </a:rPr>
                <a:t>+</a:t>
              </a:r>
              <a:endParaRPr lang="en-US" sz="2200" dirty="0" smtClean="0">
                <a:solidFill>
                  <a:schemeClr val="bg1"/>
                </a:solidFill>
                <a:latin typeface="Times New Roman" pitchFamily="18" charset="0"/>
                <a:cs typeface="Times New Roman" pitchFamily="18" charset="0"/>
              </a:endParaRPr>
            </a:p>
            <a:p>
              <a:pPr algn="ctr">
                <a:lnSpc>
                  <a:spcPts val="2500"/>
                </a:lnSpc>
              </a:pPr>
              <a:r>
                <a:rPr lang="sr-Cyrl-RS" sz="2200" dirty="0" smtClean="0">
                  <a:solidFill>
                    <a:schemeClr val="bg1"/>
                  </a:solidFill>
                  <a:latin typeface="Times New Roman" pitchFamily="18" charset="0"/>
                  <a:cs typeface="Times New Roman" pitchFamily="18" charset="0"/>
                </a:rPr>
                <a:t>истопљена чврста супстанца</a:t>
              </a:r>
              <a:endParaRPr lang="en-US" sz="2200" dirty="0">
                <a:solidFill>
                  <a:schemeClr val="bg1"/>
                </a:solidFill>
                <a:latin typeface="Times New Roman" pitchFamily="18" charset="0"/>
                <a:cs typeface="Times New Roman" pitchFamily="18" charset="0"/>
              </a:endParaRPr>
            </a:p>
          </p:txBody>
        </p:sp>
        <p:sp>
          <p:nvSpPr>
            <p:cNvPr id="16" name="Rectangle 15"/>
            <p:cNvSpPr/>
            <p:nvPr/>
          </p:nvSpPr>
          <p:spPr>
            <a:xfrm>
              <a:off x="5292080" y="3335507"/>
              <a:ext cx="2880320" cy="1446550"/>
            </a:xfrm>
            <a:prstGeom prst="rect">
              <a:avLst/>
            </a:prstGeom>
            <a:solidFill>
              <a:schemeClr val="accent3">
                <a:lumMod val="50000"/>
              </a:schemeClr>
            </a:solidFill>
          </p:spPr>
          <p:txBody>
            <a:bodyPr wrap="square">
              <a:spAutoFit/>
            </a:bodyPr>
            <a:lstStyle/>
            <a:p>
              <a:pPr algn="ctr"/>
              <a:r>
                <a:rPr lang="sr-Cyrl-RS" sz="2200" dirty="0" smtClean="0">
                  <a:solidFill>
                    <a:schemeClr val="bg1"/>
                  </a:solidFill>
                  <a:latin typeface="Times New Roman" pitchFamily="18" charset="0"/>
                  <a:cs typeface="Times New Roman" pitchFamily="18" charset="0"/>
                </a:rPr>
                <a:t>чврста супстанца</a:t>
              </a:r>
            </a:p>
            <a:p>
              <a:pPr algn="ctr"/>
              <a:r>
                <a:rPr lang="sr-Cyrl-RS" sz="2200" dirty="0" smtClean="0">
                  <a:solidFill>
                    <a:schemeClr val="bg1"/>
                  </a:solidFill>
                  <a:latin typeface="Times New Roman" pitchFamily="18" charset="0"/>
                  <a:cs typeface="Times New Roman" pitchFamily="18" charset="0"/>
                </a:rPr>
                <a:t>+</a:t>
              </a:r>
              <a:endParaRPr lang="en-US" sz="2200" dirty="0" smtClean="0">
                <a:solidFill>
                  <a:schemeClr val="bg1"/>
                </a:solidFill>
                <a:latin typeface="Times New Roman" pitchFamily="18" charset="0"/>
                <a:cs typeface="Times New Roman" pitchFamily="18" charset="0"/>
              </a:endParaRPr>
            </a:p>
            <a:p>
              <a:pPr algn="ctr"/>
              <a:r>
                <a:rPr lang="sr-Cyrl-RS" sz="2200" dirty="0" smtClean="0">
                  <a:solidFill>
                    <a:schemeClr val="bg1"/>
                  </a:solidFill>
                  <a:latin typeface="Times New Roman" pitchFamily="18" charset="0"/>
                  <a:cs typeface="Times New Roman" pitchFamily="18" charset="0"/>
                </a:rPr>
                <a:t>раствор чврсте супстанце</a:t>
              </a:r>
              <a:endParaRPr lang="en-US" sz="2200" dirty="0">
                <a:solidFill>
                  <a:schemeClr val="bg1"/>
                </a:solidFill>
                <a:latin typeface="Times New Roman" pitchFamily="18" charset="0"/>
                <a:cs typeface="Times New Roman" pitchFamily="18" charset="0"/>
              </a:endParaRPr>
            </a:p>
          </p:txBody>
        </p:sp>
        <p:sp>
          <p:nvSpPr>
            <p:cNvPr id="20" name="Rectangle 19"/>
            <p:cNvSpPr/>
            <p:nvPr/>
          </p:nvSpPr>
          <p:spPr>
            <a:xfrm>
              <a:off x="3635896" y="2780928"/>
              <a:ext cx="864096" cy="14401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sp>
          <p:nvSpPr>
            <p:cNvPr id="22" name="Right Arrow 21"/>
            <p:cNvSpPr/>
            <p:nvPr/>
          </p:nvSpPr>
          <p:spPr>
            <a:xfrm rot="8863122">
              <a:off x="3029673" y="3744471"/>
              <a:ext cx="548231" cy="45719"/>
            </a:xfrm>
            <a:prstGeom prst="right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sp>
          <p:nvSpPr>
            <p:cNvPr id="23" name="Right Arrow 22"/>
            <p:cNvSpPr/>
            <p:nvPr/>
          </p:nvSpPr>
          <p:spPr>
            <a:xfrm rot="1846626">
              <a:off x="4722638" y="3754589"/>
              <a:ext cx="521802" cy="48370"/>
            </a:xfrm>
            <a:prstGeom prst="right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a:latin typeface="Times New Roman" pitchFamily="18" charset="0"/>
                <a:cs typeface="Times New Roman" pitchFamily="18" charset="0"/>
              </a:endParaRPr>
            </a:p>
          </p:txBody>
        </p:sp>
      </p:grpSp>
      <p:sp>
        <p:nvSpPr>
          <p:cNvPr id="27" name="Rectangle 26"/>
          <p:cNvSpPr/>
          <p:nvPr/>
        </p:nvSpPr>
        <p:spPr>
          <a:xfrm>
            <a:off x="179512" y="1384900"/>
            <a:ext cx="8712968" cy="1107996"/>
          </a:xfrm>
          <a:prstGeom prst="rect">
            <a:avLst/>
          </a:prstGeom>
        </p:spPr>
        <p:txBody>
          <a:bodyPr wrap="square">
            <a:spAutoFit/>
          </a:bodyPr>
          <a:lstStyle/>
          <a:p>
            <a:r>
              <a:rPr lang="sr-Cyrl-RS" sz="2200" dirty="0" smtClean="0">
                <a:latin typeface="Times New Roman" pitchFamily="18" charset="0"/>
                <a:cs typeface="Times New Roman" pitchFamily="18" charset="0"/>
              </a:rPr>
              <a:t>На додирној површини две супстанце настају хемијске везе: </a:t>
            </a:r>
          </a:p>
          <a:p>
            <a:pPr marL="717550" indent="4763"/>
            <a:r>
              <a:rPr lang="sr-Cyrl-RS" sz="2200" dirty="0" smtClean="0">
                <a:latin typeface="Times New Roman" pitchFamily="18" charset="0"/>
                <a:cs typeface="Times New Roman" pitchFamily="18" charset="0"/>
              </a:rPr>
              <a:t>- кад постоји афинитет између молекула супстанци,</a:t>
            </a:r>
          </a:p>
          <a:p>
            <a:pPr marL="717550" indent="4763"/>
            <a:r>
              <a:rPr lang="sr-Cyrl-RS" sz="2200" dirty="0" smtClean="0">
                <a:latin typeface="Times New Roman" pitchFamily="18" charset="0"/>
                <a:cs typeface="Times New Roman" pitchFamily="18" charset="0"/>
              </a:rPr>
              <a:t>- кад се молекули супстанци  нађу довољно близу. </a:t>
            </a:r>
            <a:endParaRPr lang="en-US" sz="2200" dirty="0">
              <a:latin typeface="Times New Roman" pitchFamily="18" charset="0"/>
              <a:cs typeface="Times New Roman" pitchFamily="18" charset="0"/>
            </a:endParaRPr>
          </a:p>
        </p:txBody>
      </p:sp>
      <p:sp>
        <p:nvSpPr>
          <p:cNvPr id="28" name="Rectangle 27"/>
          <p:cNvSpPr>
            <a:spLocks noChangeArrowheads="1"/>
          </p:cNvSpPr>
          <p:nvPr/>
        </p:nvSpPr>
        <p:spPr bwMode="auto">
          <a:xfrm>
            <a:off x="1115616" y="836712"/>
            <a:ext cx="65882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sr-Cyrl-RS" sz="3200" b="1" dirty="0" smtClean="0">
                <a:solidFill>
                  <a:srgbClr val="C00000"/>
                </a:solidFill>
                <a:latin typeface="Times New Roman" pitchFamily="18" charset="0"/>
                <a:cs typeface="Times New Roman" pitchFamily="18" charset="0"/>
              </a:rPr>
              <a:t>Хемијска адхезија</a:t>
            </a:r>
            <a:endParaRPr lang="en-US" sz="3200" b="1" dirty="0">
              <a:solidFill>
                <a:srgbClr val="C0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052736"/>
            <a:ext cx="8388424" cy="861774"/>
          </a:xfrm>
          <a:prstGeom prst="rect">
            <a:avLst/>
          </a:prstGeom>
          <a:noFill/>
        </p:spPr>
        <p:txBody>
          <a:bodyPr wrap="square">
            <a:spAutoFit/>
          </a:bodyPr>
          <a:lstStyle/>
          <a:p>
            <a:pPr algn="ctr">
              <a:lnSpc>
                <a:spcPts val="3000"/>
              </a:lnSpc>
            </a:pPr>
            <a:r>
              <a:rPr lang="sr-Cyrl-CS" sz="3200" b="1" dirty="0" smtClean="0">
                <a:solidFill>
                  <a:srgbClr val="C00000"/>
                </a:solidFill>
                <a:latin typeface="Times New Roman" panose="02020603050405020304" pitchFamily="18" charset="0"/>
                <a:cs typeface="Times New Roman" panose="02020603050405020304" pitchFamily="18" charset="0"/>
              </a:rPr>
              <a:t>Зависност напона и деформације при испитивању чврстоће</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44853" y="2456025"/>
            <a:ext cx="8820472" cy="861774"/>
          </a:xfrm>
          <a:prstGeom prst="rect">
            <a:avLst/>
          </a:prstGeom>
        </p:spPr>
        <p:txBody>
          <a:bodyPr wrap="square">
            <a:spAutoFit/>
          </a:bodyPr>
          <a:lstStyle/>
          <a:p>
            <a:pPr>
              <a:lnSpc>
                <a:spcPts val="3000"/>
              </a:lnSpc>
            </a:pPr>
            <a:r>
              <a:rPr lang="sr-Cyrl-CS" sz="2800" b="1" dirty="0" smtClean="0">
                <a:solidFill>
                  <a:srgbClr val="C00000"/>
                </a:solidFill>
                <a:latin typeface="Times New Roman" panose="02020603050405020304" pitchFamily="18" charset="0"/>
                <a:cs typeface="Times New Roman" panose="02020603050405020304" pitchFamily="18" charset="0"/>
              </a:rPr>
              <a:t>Чврстоћа материјала</a:t>
            </a:r>
            <a:r>
              <a:rPr lang="en-US" sz="2800" b="1" dirty="0" smtClean="0">
                <a:solidFill>
                  <a:srgbClr val="C00000"/>
                </a:solidFill>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t>
            </a:r>
            <a:r>
              <a:rPr lang="sr-Cyrl-CS" sz="2800" dirty="0" smtClean="0">
                <a:latin typeface="Times New Roman" panose="02020603050405020304" pitchFamily="18" charset="0"/>
                <a:cs typeface="Times New Roman" panose="02020603050405020304" pitchFamily="18" charset="0"/>
              </a:rPr>
              <a:t> највећи напон у току</a:t>
            </a:r>
            <a:r>
              <a:rPr lang="en-US" sz="2800" dirty="0" smtClean="0">
                <a:latin typeface="Times New Roman" panose="02020603050405020304" pitchFamily="18" charset="0"/>
                <a:cs typeface="Times New Roman" panose="02020603050405020304" pitchFamily="18" charset="0"/>
              </a:rPr>
              <a:t> </a:t>
            </a:r>
            <a:r>
              <a:rPr lang="sr-Cyrl-CS" sz="2800" dirty="0" smtClean="0">
                <a:latin typeface="Times New Roman" panose="02020603050405020304" pitchFamily="18" charset="0"/>
                <a:cs typeface="Times New Roman" panose="02020603050405020304" pitchFamily="18" charset="0"/>
              </a:rPr>
              <a:t>напрезања материјала до лома</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4" name="Rectangle 3"/>
          <p:cNvSpPr/>
          <p:nvPr/>
        </p:nvSpPr>
        <p:spPr>
          <a:xfrm>
            <a:off x="179512" y="3789040"/>
            <a:ext cx="8676456" cy="1246495"/>
          </a:xfrm>
          <a:prstGeom prst="rect">
            <a:avLst/>
          </a:prstGeom>
        </p:spPr>
        <p:txBody>
          <a:bodyPr wrap="square">
            <a:spAutoFit/>
          </a:bodyPr>
          <a:lstStyle/>
          <a:p>
            <a:pPr>
              <a:lnSpc>
                <a:spcPts val="3000"/>
              </a:lnSpc>
            </a:pPr>
            <a:r>
              <a:rPr lang="sr-Cyrl-CS" sz="2800" b="1" dirty="0" smtClean="0">
                <a:solidFill>
                  <a:srgbClr val="C00000"/>
                </a:solidFill>
                <a:latin typeface="Times New Roman" panose="02020603050405020304" pitchFamily="18" charset="0"/>
                <a:cs typeface="Times New Roman" panose="02020603050405020304" pitchFamily="18" charset="0"/>
              </a:rPr>
              <a:t>Напон</a:t>
            </a:r>
            <a:r>
              <a:rPr lang="sr-Cyrl-CS" sz="2800" dirty="0" smtClean="0">
                <a:latin typeface="Times New Roman" panose="02020603050405020304" pitchFamily="18" charset="0"/>
                <a:cs typeface="Times New Roman" panose="02020603050405020304" pitchFamily="18" charset="0"/>
              </a:rPr>
              <a:t> је мера напрегнутог стања, макроскопска величина</a:t>
            </a:r>
            <a:r>
              <a:rPr lang="en-US" sz="2800" dirty="0" smtClean="0">
                <a:latin typeface="Times New Roman" panose="02020603050405020304" pitchFamily="18" charset="0"/>
                <a:cs typeface="Times New Roman" panose="02020603050405020304" pitchFamily="18" charset="0"/>
              </a:rPr>
              <a:t> </a:t>
            </a:r>
            <a:r>
              <a:rPr lang="sr-Cyrl-RS" sz="2800" dirty="0" smtClean="0">
                <a:latin typeface="Times New Roman" panose="02020603050405020304" pitchFamily="18" charset="0"/>
                <a:cs typeface="Times New Roman" panose="02020603050405020304" pitchFamily="18" charset="0"/>
              </a:rPr>
              <a:t>која</a:t>
            </a:r>
            <a:r>
              <a:rPr lang="sr-Cyrl-CS" sz="2800" dirty="0" smtClean="0">
                <a:latin typeface="Times New Roman" panose="02020603050405020304" pitchFamily="18" charset="0"/>
                <a:cs typeface="Times New Roman" panose="02020603050405020304" pitchFamily="18" charset="0"/>
              </a:rPr>
              <a:t> има димензиј</a:t>
            </a:r>
            <a:r>
              <a:rPr lang="sr-Cyrl-RS" sz="2800" dirty="0" smtClean="0">
                <a:latin typeface="Times New Roman" panose="02020603050405020304" pitchFamily="18" charset="0"/>
                <a:cs typeface="Times New Roman" panose="02020603050405020304" pitchFamily="18" charset="0"/>
              </a:rPr>
              <a:t>у</a:t>
            </a:r>
            <a:r>
              <a:rPr lang="sr-Cyrl-CS" sz="2800" dirty="0" smtClean="0">
                <a:latin typeface="Times New Roman" panose="02020603050405020304" pitchFamily="18" charset="0"/>
                <a:cs typeface="Times New Roman" panose="02020603050405020304" pitchFamily="18" charset="0"/>
              </a:rPr>
              <a:t> силе по јединици површине</a:t>
            </a:r>
            <a:endParaRPr lang="en-US" sz="28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619672" y="2564904"/>
            <a:ext cx="579613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971675" algn="l"/>
              </a:tabLst>
            </a:pPr>
            <a:r>
              <a:rPr kumimoji="0" lang="en-US" sz="32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Механичка</a:t>
            </a:r>
            <a:r>
              <a:rPr kumimoji="0" lang="en-US" sz="32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en-US" sz="32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адхезија</a:t>
            </a:r>
            <a:endParaRPr kumimoji="0" lang="en-US" sz="3200" b="1" i="0"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5" name="TextBox 4"/>
          <p:cNvSpPr txBox="1"/>
          <p:nvPr/>
        </p:nvSpPr>
        <p:spPr>
          <a:xfrm>
            <a:off x="251520" y="3458031"/>
            <a:ext cx="8640960" cy="3139321"/>
          </a:xfrm>
          <a:prstGeom prst="rect">
            <a:avLst/>
          </a:prstGeom>
          <a:noFill/>
        </p:spPr>
        <p:txBody>
          <a:bodyPr wrap="square" rtlCol="0">
            <a:spAutoFit/>
          </a:bodyPr>
          <a:lstStyle/>
          <a:p>
            <a:r>
              <a:rPr lang="sr-Cyrl-RS" sz="2200" dirty="0" smtClean="0">
                <a:latin typeface="Times New Roman" pitchFamily="18" charset="0"/>
                <a:cs typeface="Times New Roman" pitchFamily="18" charset="0"/>
              </a:rPr>
              <a:t>Ако молекули на додирној површини две супстанце не могу да остваре хемијске везе постоји могучност да се површински делови таквих супстанци микромеханички повежу.</a:t>
            </a:r>
          </a:p>
          <a:p>
            <a:endParaRPr lang="sr-Cyrl-RS" sz="2200" dirty="0" smtClean="0">
              <a:latin typeface="Times New Roman" pitchFamily="18" charset="0"/>
              <a:cs typeface="Times New Roman" pitchFamily="18" charset="0"/>
            </a:endParaRPr>
          </a:p>
          <a:p>
            <a:r>
              <a:rPr lang="sr-Cyrl-RS" sz="2200" dirty="0" smtClean="0">
                <a:latin typeface="Times New Roman" pitchFamily="18" charset="0"/>
                <a:cs typeface="Times New Roman" pitchFamily="18" charset="0"/>
              </a:rPr>
              <a:t>За микромеханичко повезивање две површине потребно је:</a:t>
            </a:r>
          </a:p>
          <a:p>
            <a:r>
              <a:rPr lang="sr-Cyrl-RS" sz="2200" dirty="0" smtClean="0">
                <a:latin typeface="Times New Roman" pitchFamily="18" charset="0"/>
                <a:cs typeface="Times New Roman" pitchFamily="18" charset="0"/>
              </a:rPr>
              <a:t>      - да површина супстанце која је у чврстом стању буде микроскопски храпава;</a:t>
            </a:r>
          </a:p>
          <a:p>
            <a:r>
              <a:rPr lang="sr-Cyrl-RS" sz="2200" dirty="0" smtClean="0">
                <a:latin typeface="Times New Roman" pitchFamily="18" charset="0"/>
                <a:cs typeface="Times New Roman" pitchFamily="18" charset="0"/>
              </a:rPr>
              <a:t>      - да друга супстанца, док је у течном стању, довољно брзо и довољно добро кваси површину чврсте супстанце.</a:t>
            </a:r>
          </a:p>
        </p:txBody>
      </p:sp>
      <p:sp>
        <p:nvSpPr>
          <p:cNvPr id="7" name="Rectangle 6"/>
          <p:cNvSpPr/>
          <p:nvPr/>
        </p:nvSpPr>
        <p:spPr>
          <a:xfrm>
            <a:off x="251520" y="1312892"/>
            <a:ext cx="8568952" cy="1107996"/>
          </a:xfrm>
          <a:prstGeom prst="rect">
            <a:avLst/>
          </a:prstGeom>
        </p:spPr>
        <p:txBody>
          <a:bodyPr wrap="square">
            <a:spAutoFit/>
          </a:bodyPr>
          <a:lstStyle/>
          <a:p>
            <a:pPr algn="just"/>
            <a:r>
              <a:rPr lang="sr-Cyrl-RS" sz="2200" dirty="0" smtClean="0">
                <a:latin typeface="Times New Roman" pitchFamily="18" charset="0"/>
                <a:cs typeface="Times New Roman" pitchFamily="18" charset="0"/>
              </a:rPr>
              <a:t>Добром адхезијом, било хемијском или механичком, сматра се она која неће дозволити да при напрезању дође до раздвајања супстанци дуж додирне површине. </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p:cNvPicPr>
            <a:picLocks noChangeAspect="1" noChangeArrowheads="1"/>
          </p:cNvPicPr>
          <p:nvPr/>
        </p:nvPicPr>
        <p:blipFill>
          <a:blip r:embed="rId2" cstate="print"/>
          <a:srcRect/>
          <a:stretch>
            <a:fillRect/>
          </a:stretch>
        </p:blipFill>
        <p:spPr bwMode="auto">
          <a:xfrm>
            <a:off x="2411760" y="4581128"/>
            <a:ext cx="4313655" cy="2049877"/>
          </a:xfrm>
          <a:prstGeom prst="rect">
            <a:avLst/>
          </a:prstGeom>
          <a:noFill/>
          <a:ln w="9525">
            <a:noFill/>
            <a:miter lim="800000"/>
            <a:headEnd/>
            <a:tailEnd/>
          </a:ln>
        </p:spPr>
      </p:pic>
      <p:sp>
        <p:nvSpPr>
          <p:cNvPr id="4" name="Rectangle 3"/>
          <p:cNvSpPr/>
          <p:nvPr/>
        </p:nvSpPr>
        <p:spPr>
          <a:xfrm>
            <a:off x="107504" y="980728"/>
            <a:ext cx="8712968" cy="1446550"/>
          </a:xfrm>
          <a:prstGeom prst="rect">
            <a:avLst/>
          </a:prstGeom>
        </p:spPr>
        <p:txBody>
          <a:bodyPr wrap="square">
            <a:spAutoFit/>
          </a:bodyPr>
          <a:lstStyle/>
          <a:p>
            <a:r>
              <a:rPr lang="sr-Cyrl-RS" sz="2200" dirty="0" smtClean="0">
                <a:latin typeface="Times New Roman" pitchFamily="18" charset="0"/>
                <a:cs typeface="Times New Roman" pitchFamily="18" charset="0"/>
              </a:rPr>
              <a:t>За градацију квачшења користи се </a:t>
            </a:r>
            <a:r>
              <a:rPr lang="sr-Cyrl-RS" sz="2200" b="1" dirty="0" smtClean="0">
                <a:solidFill>
                  <a:srgbClr val="C00000"/>
                </a:solidFill>
                <a:latin typeface="Times New Roman" pitchFamily="18" charset="0"/>
                <a:cs typeface="Times New Roman" pitchFamily="18" charset="0"/>
              </a:rPr>
              <a:t>угао квашења </a:t>
            </a:r>
            <a:r>
              <a:rPr lang="sr-Cyrl-RS" sz="2200" dirty="0" smtClean="0">
                <a:latin typeface="Times New Roman" pitchFamily="18" charset="0"/>
                <a:cs typeface="Times New Roman" pitchFamily="18" charset="0"/>
              </a:rPr>
              <a:t>(</a:t>
            </a:r>
            <a:r>
              <a:rPr lang="el-GR" sz="2200" b="1" dirty="0" smtClean="0">
                <a:latin typeface="Times New Roman" pitchFamily="18" charset="0"/>
                <a:cs typeface="Times New Roman" pitchFamily="18" charset="0"/>
              </a:rPr>
              <a:t>Θ</a:t>
            </a:r>
            <a:r>
              <a:rPr lang="sr-Cyrl-RS" sz="2200" dirty="0" smtClean="0">
                <a:latin typeface="Times New Roman" pitchFamily="18" charset="0"/>
                <a:cs typeface="Times New Roman" pitchFamily="18" charset="0"/>
              </a:rPr>
              <a:t>) - што је угао квашења (</a:t>
            </a:r>
            <a:r>
              <a:rPr lang="el-GR" sz="2200" dirty="0" smtClean="0">
                <a:latin typeface="Times New Roman" pitchFamily="18" charset="0"/>
                <a:cs typeface="Times New Roman" pitchFamily="18" charset="0"/>
              </a:rPr>
              <a:t>Θ</a:t>
            </a:r>
            <a:r>
              <a:rPr lang="sr-Cyrl-RS" sz="2200" dirty="0" smtClean="0">
                <a:latin typeface="Times New Roman" pitchFamily="18" charset="0"/>
                <a:cs typeface="Times New Roman" pitchFamily="18" charset="0"/>
              </a:rPr>
              <a:t>) мањи то је квашење боље.</a:t>
            </a:r>
          </a:p>
          <a:p>
            <a:r>
              <a:rPr lang="sr-Cyrl-R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Ako</a:t>
            </a:r>
            <a:r>
              <a:rPr lang="en-US" sz="2200" dirty="0" smtClean="0">
                <a:latin typeface="Times New Roman" pitchFamily="18" charset="0"/>
                <a:cs typeface="Times New Roman" pitchFamily="18" charset="0"/>
              </a:rPr>
              <a:t> je </a:t>
            </a:r>
            <a:r>
              <a:rPr lang="el-GR" sz="2200" b="1" dirty="0" smtClean="0">
                <a:latin typeface="Times New Roman" pitchFamily="18" charset="0"/>
                <a:cs typeface="Times New Roman" pitchFamily="18" charset="0"/>
              </a:rPr>
              <a:t>Θ</a:t>
            </a:r>
            <a:r>
              <a:rPr lang="sr-Cyrl-RS"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&lt; 90</a:t>
            </a:r>
            <a:r>
              <a:rPr lang="en-US" sz="2200" b="1" baseline="30000" dirty="0" smtClean="0">
                <a:latin typeface="Times New Roman" pitchFamily="18" charset="0"/>
                <a:cs typeface="Times New Roman" pitchFamily="18" charset="0"/>
              </a:rPr>
              <a:t>o </a:t>
            </a:r>
            <a:r>
              <a:rPr lang="sr-Cyrl-RS" sz="2200" b="1"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течност кваси површину чврсте супстанце.</a:t>
            </a:r>
          </a:p>
          <a:p>
            <a:r>
              <a:rPr lang="sr-Cyrl-RS" sz="2200" dirty="0" smtClean="0">
                <a:latin typeface="Times New Roman" pitchFamily="18" charset="0"/>
                <a:cs typeface="Times New Roman" pitchFamily="18" charset="0"/>
              </a:rPr>
              <a:t>Ако је </a:t>
            </a:r>
            <a:r>
              <a:rPr lang="el-GR" sz="2200" b="1" dirty="0" smtClean="0">
                <a:latin typeface="Times New Roman" pitchFamily="18" charset="0"/>
                <a:cs typeface="Times New Roman" pitchFamily="18" charset="0"/>
              </a:rPr>
              <a:t>Θ</a:t>
            </a:r>
            <a:r>
              <a:rPr lang="sr-Cyrl-RS" sz="2200" b="1" dirty="0" smtClean="0">
                <a:latin typeface="Times New Roman" pitchFamily="18" charset="0"/>
                <a:cs typeface="Times New Roman" pitchFamily="18" charset="0"/>
              </a:rPr>
              <a:t> </a:t>
            </a:r>
            <a:r>
              <a:rPr lang="en-US" sz="2200" b="1" dirty="0" smtClean="0">
                <a:latin typeface="Times New Roman" pitchFamily="18" charset="0"/>
                <a:cs typeface="Times New Roman" pitchFamily="18" charset="0"/>
              </a:rPr>
              <a:t>&gt; 90</a:t>
            </a:r>
            <a:r>
              <a:rPr lang="en-US" sz="2200" b="1" baseline="30000" dirty="0" smtClean="0">
                <a:latin typeface="Times New Roman" pitchFamily="18" charset="0"/>
                <a:cs typeface="Times New Roman" pitchFamily="18" charset="0"/>
              </a:rPr>
              <a:t>o </a:t>
            </a:r>
            <a:r>
              <a:rPr lang="sr-Cyrl-RS" sz="2200" dirty="0" smtClean="0">
                <a:latin typeface="Times New Roman" pitchFamily="18" charset="0"/>
                <a:cs typeface="Times New Roman" pitchFamily="18" charset="0"/>
              </a:rPr>
              <a:t>течност не кваси површину чврсте супстанце. </a:t>
            </a:r>
          </a:p>
        </p:txBody>
      </p:sp>
      <p:pic>
        <p:nvPicPr>
          <p:cNvPr id="5" name="Picture 1"/>
          <p:cNvPicPr>
            <a:picLocks noChangeAspect="1" noChangeArrowheads="1"/>
          </p:cNvPicPr>
          <p:nvPr/>
        </p:nvPicPr>
        <p:blipFill>
          <a:blip r:embed="rId3" cstate="print"/>
          <a:srcRect/>
          <a:stretch>
            <a:fillRect/>
          </a:stretch>
        </p:blipFill>
        <p:spPr bwMode="auto">
          <a:xfrm>
            <a:off x="1331640" y="2636912"/>
            <a:ext cx="6068080" cy="1512168"/>
          </a:xfrm>
          <a:prstGeom prst="rect">
            <a:avLst/>
          </a:prstGeom>
          <a:noFill/>
          <a:ln w="9525">
            <a:noFill/>
            <a:miter lim="800000"/>
            <a:headEnd/>
            <a:tailEnd/>
          </a:ln>
        </p:spPr>
      </p:pic>
      <p:sp>
        <p:nvSpPr>
          <p:cNvPr id="6" name="TextBox 5"/>
          <p:cNvSpPr txBox="1"/>
          <p:nvPr/>
        </p:nvSpPr>
        <p:spPr>
          <a:xfrm>
            <a:off x="179512" y="4078233"/>
            <a:ext cx="8424936" cy="430887"/>
          </a:xfrm>
          <a:prstGeom prst="rect">
            <a:avLst/>
          </a:prstGeom>
          <a:noFill/>
        </p:spPr>
        <p:txBody>
          <a:bodyPr wrap="square" rtlCol="0">
            <a:spAutoFit/>
          </a:bodyPr>
          <a:lstStyle/>
          <a:p>
            <a:r>
              <a:rPr lang="sr-Cyrl-RS" sz="2200" dirty="0" smtClean="0">
                <a:latin typeface="Times New Roman" pitchFamily="18" charset="0"/>
                <a:cs typeface="Times New Roman" pitchFamily="18" charset="0"/>
              </a:rPr>
              <a:t>Угао квашења између неких чврстих супстанци и течности:</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331640" y="1124744"/>
            <a:ext cx="65882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1971675" algn="l"/>
              </a:tabLst>
            </a:pPr>
            <a:r>
              <a:rPr lang="sr-Cyrl-RS" sz="3200" b="1" dirty="0" smtClean="0">
                <a:solidFill>
                  <a:srgbClr val="C00000"/>
                </a:solidFill>
                <a:latin typeface="Times New Roman" pitchFamily="18" charset="0"/>
                <a:ea typeface="Times New Roman"/>
                <a:cs typeface="Times New Roman" pitchFamily="18" charset="0"/>
              </a:rPr>
              <a:t>Проблеми у вези са адхезијом</a:t>
            </a:r>
            <a:endParaRPr kumimoji="0" lang="en-US" sz="3200" b="1" i="0" u="none" strike="noStrike" cap="none" normalizeH="0" baseline="0" dirty="0" smtClean="0">
              <a:ln>
                <a:noFill/>
              </a:ln>
              <a:solidFill>
                <a:srgbClr val="C00000"/>
              </a:solidFill>
              <a:effectLst/>
              <a:latin typeface="Times New Roman" pitchFamily="18" charset="0"/>
              <a:cs typeface="Times New Roman" pitchFamily="18" charset="0"/>
            </a:endParaRPr>
          </a:p>
        </p:txBody>
      </p:sp>
      <p:sp>
        <p:nvSpPr>
          <p:cNvPr id="4" name="TextBox 3"/>
          <p:cNvSpPr txBox="1"/>
          <p:nvPr/>
        </p:nvSpPr>
        <p:spPr>
          <a:xfrm>
            <a:off x="251520" y="2060848"/>
            <a:ext cx="8568952" cy="4093428"/>
          </a:xfrm>
          <a:prstGeom prst="rect">
            <a:avLst/>
          </a:prstGeom>
          <a:noFill/>
        </p:spPr>
        <p:txBody>
          <a:bodyPr wrap="square" rtlCol="0">
            <a:spAutoFit/>
          </a:bodyPr>
          <a:lstStyle/>
          <a:p>
            <a:pPr>
              <a:spcAft>
                <a:spcPts val="1200"/>
              </a:spcAft>
            </a:pPr>
            <a:r>
              <a:rPr lang="sr-Cyrl-RS" sz="2500" dirty="0" smtClean="0">
                <a:latin typeface="Times New Roman" pitchFamily="18" charset="0"/>
                <a:cs typeface="Times New Roman" pitchFamily="18" charset="0"/>
              </a:rPr>
              <a:t>И глеђ и дентин су нехомогене супстанце различите по структури, удаљености од пулпе, зато је потребно пронаћи материјал који остварује добру адхезију и са дентином и са глеђи. У току рада се јављају различити проблеми који утичу на адхезију.</a:t>
            </a:r>
          </a:p>
          <a:p>
            <a:pPr>
              <a:spcAft>
                <a:spcPts val="1200"/>
              </a:spcAft>
            </a:pPr>
            <a:r>
              <a:rPr lang="sr-Cyrl-RS" sz="2500" dirty="0" smtClean="0">
                <a:latin typeface="Times New Roman" pitchFamily="18" charset="0"/>
                <a:cs typeface="Times New Roman" pitchFamily="18" charset="0"/>
              </a:rPr>
              <a:t>Микроскопски ситне честице праха који настаје након брушења везују се за површину глеђи и дентина, онемогућавају квашење целокупне површине и сметају денталном материјалу да оствари директан контакт са зубном површином.</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484784"/>
            <a:ext cx="8352928" cy="3862596"/>
          </a:xfrm>
          <a:prstGeom prst="rect">
            <a:avLst/>
          </a:prstGeom>
        </p:spPr>
        <p:txBody>
          <a:bodyPr wrap="square">
            <a:spAutoFit/>
          </a:bodyPr>
          <a:lstStyle/>
          <a:p>
            <a:pPr lvl="0">
              <a:spcAft>
                <a:spcPts val="1200"/>
              </a:spcAft>
            </a:pPr>
            <a:r>
              <a:rPr lang="sr-Cyrl-RS" sz="2500" dirty="0" smtClean="0">
                <a:solidFill>
                  <a:prstClr val="black"/>
                </a:solidFill>
                <a:latin typeface="Times New Roman" pitchFamily="18" charset="0"/>
                <a:cs typeface="Times New Roman" pitchFamily="18" charset="0"/>
              </a:rPr>
              <a:t>Са површина зуба је немогуће у потпуности уклонити воду и пљувачку због чега се инсистира да материјал који се користи буде што хидрофилнији.</a:t>
            </a:r>
          </a:p>
          <a:p>
            <a:pPr lvl="0">
              <a:spcAft>
                <a:spcPts val="1200"/>
              </a:spcAft>
            </a:pPr>
            <a:r>
              <a:rPr lang="sr-Cyrl-RS" sz="2500" dirty="0" smtClean="0">
                <a:solidFill>
                  <a:prstClr val="black"/>
                </a:solidFill>
                <a:latin typeface="Times New Roman" pitchFamily="18" charset="0"/>
                <a:cs typeface="Times New Roman" pitchFamily="18" charset="0"/>
              </a:rPr>
              <a:t>У току процеса очвршћавања материјала најчешће долази и до његовог скупљања при чему се нарушава адхезија и може доћи до одвајања материјала од подлоге.</a:t>
            </a:r>
          </a:p>
          <a:p>
            <a:pPr lvl="0">
              <a:spcAft>
                <a:spcPts val="1200"/>
              </a:spcAft>
            </a:pPr>
            <a:r>
              <a:rPr lang="sr-Cyrl-RS" sz="2500" dirty="0" smtClean="0">
                <a:solidFill>
                  <a:prstClr val="black"/>
                </a:solidFill>
                <a:latin typeface="Times New Roman" pitchFamily="18" charset="0"/>
                <a:cs typeface="Times New Roman" pitchFamily="18" charset="0"/>
              </a:rPr>
              <a:t>Постојаност адхезије је још један проблем. Добра адхезија на почетку, након изложености води или корозивним течностима после неког времена  може да ослаби.</a:t>
            </a:r>
            <a:endParaRPr lang="en-US" sz="2500" dirty="0">
              <a:solidFill>
                <a:prstClr val="black"/>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16200000">
            <a:off x="161764" y="2951403"/>
            <a:ext cx="3384376" cy="3348880"/>
          </a:xfrm>
          <a:prstGeom prst="rect">
            <a:avLst/>
          </a:prstGeom>
          <a:no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23528" y="3293695"/>
            <a:ext cx="2988840" cy="2785378"/>
          </a:xfrm>
          <a:prstGeom prst="rect">
            <a:avLst/>
          </a:prstGeom>
          <a:noFill/>
        </p:spPr>
        <p:txBody>
          <a:bodyPr wrap="square">
            <a:spAutoFit/>
          </a:bodyPr>
          <a:lstStyle/>
          <a:p>
            <a:pPr algn="r">
              <a:lnSpc>
                <a:spcPts val="3000"/>
              </a:lnSpc>
            </a:pPr>
            <a:r>
              <a:rPr lang="sr-Cyrl-CS" sz="3000" b="1" dirty="0" smtClean="0">
                <a:latin typeface="Times New Roman" pitchFamily="18" charset="0"/>
                <a:cs typeface="Times New Roman" pitchFamily="18" charset="0"/>
              </a:rPr>
              <a:t>У зависности од врсте оптерећивања материјала,  може се одредини чврстоћа на:</a:t>
            </a:r>
            <a:endParaRPr lang="en-US" sz="3000" b="1" dirty="0">
              <a:latin typeface="Times New Roman" pitchFamily="18" charset="0"/>
              <a:cs typeface="Times New Roman" pitchFamily="18" charset="0"/>
            </a:endParaRPr>
          </a:p>
        </p:txBody>
      </p:sp>
      <p:sp>
        <p:nvSpPr>
          <p:cNvPr id="7" name="Right Arrow 6"/>
          <p:cNvSpPr/>
          <p:nvPr/>
        </p:nvSpPr>
        <p:spPr>
          <a:xfrm flipH="1">
            <a:off x="3312368" y="3293695"/>
            <a:ext cx="360040" cy="144016"/>
          </a:xfrm>
          <a:prstGeom prst="rightArrow">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ight Arrow 7"/>
          <p:cNvSpPr/>
          <p:nvPr/>
        </p:nvSpPr>
        <p:spPr>
          <a:xfrm>
            <a:off x="3528392" y="3140968"/>
            <a:ext cx="576064" cy="288032"/>
          </a:xfrm>
          <a:prstGeom prst="rightArrow">
            <a:avLst/>
          </a:prstGeom>
          <a:no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a:off x="3528392" y="5741967"/>
            <a:ext cx="576064" cy="288032"/>
          </a:xfrm>
          <a:prstGeom prst="rightArrow">
            <a:avLst/>
          </a:prstGeom>
          <a:no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Arrow 9"/>
          <p:cNvSpPr/>
          <p:nvPr/>
        </p:nvSpPr>
        <p:spPr>
          <a:xfrm>
            <a:off x="3528392" y="4445823"/>
            <a:ext cx="576064" cy="288032"/>
          </a:xfrm>
          <a:prstGeom prst="rightArrow">
            <a:avLst/>
          </a:prstGeom>
          <a:no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flipH="1">
            <a:off x="3240360" y="5813975"/>
            <a:ext cx="360040" cy="144016"/>
          </a:xfrm>
          <a:prstGeom prst="rightArrow">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flipH="1">
            <a:off x="3384376" y="4517831"/>
            <a:ext cx="360040" cy="144016"/>
          </a:xfrm>
          <a:prstGeom prst="rightArrow">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p:cNvSpPr/>
          <p:nvPr/>
        </p:nvSpPr>
        <p:spPr>
          <a:xfrm flipH="1">
            <a:off x="3203848" y="3221687"/>
            <a:ext cx="360040" cy="144016"/>
          </a:xfrm>
          <a:prstGeom prst="rightArrow">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21"/>
          <p:cNvGrpSpPr/>
          <p:nvPr/>
        </p:nvGrpSpPr>
        <p:grpSpPr>
          <a:xfrm>
            <a:off x="3405123" y="5108643"/>
            <a:ext cx="720080" cy="288032"/>
            <a:chOff x="3923928" y="2852936"/>
            <a:chExt cx="720080" cy="288032"/>
          </a:xfrm>
          <a:noFill/>
        </p:grpSpPr>
        <p:sp>
          <p:nvSpPr>
            <p:cNvPr id="20" name="Right Arrow 19"/>
            <p:cNvSpPr/>
            <p:nvPr/>
          </p:nvSpPr>
          <p:spPr>
            <a:xfrm>
              <a:off x="4067944" y="2852936"/>
              <a:ext cx="576064" cy="288032"/>
            </a:xfrm>
            <a:prstGeom prst="rightArrow">
              <a:avLst/>
            </a:prstGeom>
            <a:grp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ight Arrow 20"/>
            <p:cNvSpPr/>
            <p:nvPr/>
          </p:nvSpPr>
          <p:spPr>
            <a:xfrm flipH="1">
              <a:off x="3923928" y="2924944"/>
              <a:ext cx="360040" cy="144016"/>
            </a:xfrm>
            <a:prstGeom prst="rightArrow">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2"/>
          <p:cNvGrpSpPr/>
          <p:nvPr/>
        </p:nvGrpSpPr>
        <p:grpSpPr>
          <a:xfrm>
            <a:off x="3389518" y="3808593"/>
            <a:ext cx="720080" cy="288032"/>
            <a:chOff x="3923928" y="2852936"/>
            <a:chExt cx="720080" cy="288032"/>
          </a:xfrm>
          <a:noFill/>
        </p:grpSpPr>
        <p:sp>
          <p:nvSpPr>
            <p:cNvPr id="24" name="Right Arrow 23"/>
            <p:cNvSpPr/>
            <p:nvPr/>
          </p:nvSpPr>
          <p:spPr>
            <a:xfrm>
              <a:off x="4067944" y="2852936"/>
              <a:ext cx="576064" cy="288032"/>
            </a:xfrm>
            <a:prstGeom prst="rightArrow">
              <a:avLst/>
            </a:prstGeom>
            <a:grpFill/>
            <a:ln w="635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ight Arrow 24"/>
            <p:cNvSpPr/>
            <p:nvPr/>
          </p:nvSpPr>
          <p:spPr>
            <a:xfrm flipH="1">
              <a:off x="3923928" y="2924944"/>
              <a:ext cx="360040" cy="144016"/>
            </a:xfrm>
            <a:prstGeom prst="rightArrow">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Rectangle 25"/>
          <p:cNvSpPr/>
          <p:nvPr/>
        </p:nvSpPr>
        <p:spPr>
          <a:xfrm>
            <a:off x="251520" y="1268760"/>
            <a:ext cx="8496944" cy="1246495"/>
          </a:xfrm>
          <a:prstGeom prst="rect">
            <a:avLst/>
          </a:prstGeom>
        </p:spPr>
        <p:txBody>
          <a:bodyPr wrap="square">
            <a:spAutoFit/>
          </a:bodyPr>
          <a:lstStyle/>
          <a:p>
            <a:pPr>
              <a:lnSpc>
                <a:spcPts val="3000"/>
              </a:lnSpc>
            </a:pPr>
            <a:r>
              <a:rPr lang="sr-Cyrl-CS" sz="2800" dirty="0" smtClean="0">
                <a:latin typeface="Times New Roman" pitchFamily="18" charset="0"/>
                <a:cs typeface="Times New Roman" pitchFamily="18" charset="0"/>
              </a:rPr>
              <a:t>Одређивање чврстоће материјала: </a:t>
            </a:r>
          </a:p>
          <a:p>
            <a:pPr marL="176213" indent="-176213">
              <a:lnSpc>
                <a:spcPts val="3000"/>
              </a:lnSpc>
            </a:pPr>
            <a:r>
              <a:rPr lang="sr-Cyrl-CS" sz="2800" dirty="0" smtClean="0">
                <a:latin typeface="Times New Roman" pitchFamily="18" charset="0"/>
                <a:cs typeface="Times New Roman" pitchFamily="18" charset="0"/>
              </a:rPr>
              <a:t>- посматра се међусобна зависност напона напрезања и релативне деформације. </a:t>
            </a:r>
          </a:p>
        </p:txBody>
      </p:sp>
      <p:pic>
        <p:nvPicPr>
          <p:cNvPr id="23" name="Picture 1"/>
          <p:cNvPicPr>
            <a:picLocks noChangeAspect="1" noChangeArrowheads="1"/>
          </p:cNvPicPr>
          <p:nvPr/>
        </p:nvPicPr>
        <p:blipFill>
          <a:blip r:embed="rId2" cstate="print"/>
          <a:srcRect/>
          <a:stretch>
            <a:fillRect/>
          </a:stretch>
        </p:blipFill>
        <p:spPr bwMode="auto">
          <a:xfrm>
            <a:off x="4222144" y="3068960"/>
            <a:ext cx="4742344"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611560" y="1268760"/>
            <a:ext cx="7848872" cy="2725053"/>
            <a:chOff x="323528" y="1412776"/>
            <a:chExt cx="8587740" cy="3352800"/>
          </a:xfrm>
        </p:grpSpPr>
        <p:pic>
          <p:nvPicPr>
            <p:cNvPr id="68609" name="Picture 1"/>
            <p:cNvPicPr>
              <a:picLocks noChangeAspect="1" noChangeArrowheads="1"/>
            </p:cNvPicPr>
            <p:nvPr/>
          </p:nvPicPr>
          <p:blipFill>
            <a:blip r:embed="rId2" cstate="print"/>
            <a:srcRect/>
            <a:stretch>
              <a:fillRect/>
            </a:stretch>
          </p:blipFill>
          <p:spPr bwMode="auto">
            <a:xfrm>
              <a:off x="323528" y="1412776"/>
              <a:ext cx="8587740" cy="3352800"/>
            </a:xfrm>
            <a:prstGeom prst="rect">
              <a:avLst/>
            </a:prstGeom>
            <a:noFill/>
            <a:ln w="9525">
              <a:noFill/>
              <a:miter lim="800000"/>
              <a:headEnd/>
              <a:tailEnd/>
            </a:ln>
          </p:spPr>
        </p:pic>
        <p:sp>
          <p:nvSpPr>
            <p:cNvPr id="3" name="Arc 2"/>
            <p:cNvSpPr/>
            <p:nvPr/>
          </p:nvSpPr>
          <p:spPr>
            <a:xfrm rot="10800000">
              <a:off x="1475656" y="2348880"/>
              <a:ext cx="648072" cy="504056"/>
            </a:xfrm>
            <a:prstGeom prst="arc">
              <a:avLst>
                <a:gd name="adj1" fmla="val 12282621"/>
                <a:gd name="adj2" fmla="val 20009248"/>
              </a:avLst>
            </a:prstGeom>
            <a:ln w="50800">
              <a:solidFill>
                <a:schemeClr val="tx1"/>
              </a:solidFill>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nvGrpSpPr>
            <p:cNvPr id="7" name="Group 6"/>
            <p:cNvGrpSpPr/>
            <p:nvPr/>
          </p:nvGrpSpPr>
          <p:grpSpPr>
            <a:xfrm>
              <a:off x="1331640" y="2276872"/>
              <a:ext cx="1006779" cy="359217"/>
              <a:chOff x="2239117" y="4857213"/>
              <a:chExt cx="1006779" cy="359217"/>
            </a:xfrm>
          </p:grpSpPr>
          <p:sp>
            <p:nvSpPr>
              <p:cNvPr id="4" name="Arc 3"/>
              <p:cNvSpPr/>
              <p:nvPr/>
            </p:nvSpPr>
            <p:spPr>
              <a:xfrm rot="9783240">
                <a:off x="2597824" y="4863591"/>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sp>
            <p:nvSpPr>
              <p:cNvPr id="6" name="Arc 5"/>
              <p:cNvSpPr/>
              <p:nvPr/>
            </p:nvSpPr>
            <p:spPr>
              <a:xfrm rot="11988359" flipH="1">
                <a:off x="2239117" y="4857213"/>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grpSp>
          <p:nvGrpSpPr>
            <p:cNvPr id="14" name="Group 13"/>
            <p:cNvGrpSpPr/>
            <p:nvPr/>
          </p:nvGrpSpPr>
          <p:grpSpPr>
            <a:xfrm rot="10800000">
              <a:off x="6012160" y="2852936"/>
              <a:ext cx="1006779" cy="359217"/>
              <a:chOff x="2239117" y="4857213"/>
              <a:chExt cx="1006779" cy="359217"/>
            </a:xfrm>
          </p:grpSpPr>
          <p:sp>
            <p:nvSpPr>
              <p:cNvPr id="15" name="Arc 14"/>
              <p:cNvSpPr/>
              <p:nvPr/>
            </p:nvSpPr>
            <p:spPr>
              <a:xfrm rot="9783240">
                <a:off x="2597824" y="4863591"/>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sp>
            <p:nvSpPr>
              <p:cNvPr id="16" name="Arc 15"/>
              <p:cNvSpPr/>
              <p:nvPr/>
            </p:nvSpPr>
            <p:spPr>
              <a:xfrm rot="11988359" flipH="1">
                <a:off x="2239117" y="4857213"/>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sp>
          <p:nvSpPr>
            <p:cNvPr id="18" name="Arc 17"/>
            <p:cNvSpPr/>
            <p:nvPr/>
          </p:nvSpPr>
          <p:spPr>
            <a:xfrm>
              <a:off x="6228184" y="2636912"/>
              <a:ext cx="648072" cy="504056"/>
            </a:xfrm>
            <a:prstGeom prst="arc">
              <a:avLst>
                <a:gd name="adj1" fmla="val 12282621"/>
                <a:gd name="adj2" fmla="val 20009248"/>
              </a:avLst>
            </a:prstGeom>
            <a:ln w="50800">
              <a:solidFill>
                <a:schemeClr val="tx1"/>
              </a:solidFill>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sp>
          <p:nvSpPr>
            <p:cNvPr id="22" name="Arc 21"/>
            <p:cNvSpPr/>
            <p:nvPr/>
          </p:nvSpPr>
          <p:spPr>
            <a:xfrm rot="10244565">
              <a:off x="2827574" y="2268857"/>
              <a:ext cx="743723" cy="455213"/>
            </a:xfrm>
            <a:prstGeom prst="arc">
              <a:avLst>
                <a:gd name="adj1" fmla="val 12282621"/>
                <a:gd name="adj2" fmla="val 20009248"/>
              </a:avLst>
            </a:prstGeom>
            <a:ln w="50800">
              <a:solidFill>
                <a:schemeClr val="tx1"/>
              </a:solidFill>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nvGrpSpPr>
            <p:cNvPr id="23" name="Group 22"/>
            <p:cNvGrpSpPr/>
            <p:nvPr/>
          </p:nvGrpSpPr>
          <p:grpSpPr>
            <a:xfrm rot="20689814">
              <a:off x="2582385" y="2202828"/>
              <a:ext cx="1170383" cy="359217"/>
              <a:chOff x="2239117" y="4857213"/>
              <a:chExt cx="1006779" cy="359217"/>
            </a:xfrm>
          </p:grpSpPr>
          <p:sp>
            <p:nvSpPr>
              <p:cNvPr id="24" name="Arc 23"/>
              <p:cNvSpPr/>
              <p:nvPr/>
            </p:nvSpPr>
            <p:spPr>
              <a:xfrm rot="9783240">
                <a:off x="2597824" y="4863591"/>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sp>
            <p:nvSpPr>
              <p:cNvPr id="25" name="Arc 24"/>
              <p:cNvSpPr/>
              <p:nvPr/>
            </p:nvSpPr>
            <p:spPr>
              <a:xfrm rot="11988359" flipH="1">
                <a:off x="2239117" y="4857213"/>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grpSp>
      <p:sp>
        <p:nvSpPr>
          <p:cNvPr id="27" name="Rectangle 26"/>
          <p:cNvSpPr/>
          <p:nvPr/>
        </p:nvSpPr>
        <p:spPr>
          <a:xfrm>
            <a:off x="179512" y="5373216"/>
            <a:ext cx="8964488" cy="954107"/>
          </a:xfrm>
          <a:prstGeom prst="rect">
            <a:avLst/>
          </a:prstGeom>
        </p:spPr>
        <p:txBody>
          <a:bodyPr wrap="square">
            <a:spAutoFit/>
          </a:bodyPr>
          <a:lstStyle/>
          <a:p>
            <a:r>
              <a:rPr lang="sr-Cyrl-CS" sz="2800" dirty="0" smtClean="0">
                <a:latin typeface="Times New Roman" pitchFamily="18" charset="0"/>
                <a:cs typeface="Times New Roman" pitchFamily="18" charset="0"/>
              </a:rPr>
              <a:t>Примери напона у стоматологији: </a:t>
            </a:r>
          </a:p>
          <a:p>
            <a:r>
              <a:rPr lang="sr-Cyrl-CS" sz="2800" dirty="0" smtClean="0">
                <a:latin typeface="Times New Roman" pitchFamily="18" charset="0"/>
                <a:cs typeface="Times New Roman" pitchFamily="18" charset="0"/>
              </a:rPr>
              <a:t>надокнаде са два (а) и са једним ослонцем (б).</a:t>
            </a:r>
          </a:p>
        </p:txBody>
      </p:sp>
      <p:grpSp>
        <p:nvGrpSpPr>
          <p:cNvPr id="34" name="Group 33"/>
          <p:cNvGrpSpPr/>
          <p:nvPr/>
        </p:nvGrpSpPr>
        <p:grpSpPr>
          <a:xfrm>
            <a:off x="3275856" y="3933056"/>
            <a:ext cx="4950296" cy="1035987"/>
            <a:chOff x="3203848" y="3564305"/>
            <a:chExt cx="4950296" cy="1035987"/>
          </a:xfrm>
        </p:grpSpPr>
        <p:sp>
          <p:nvSpPr>
            <p:cNvPr id="28" name="Arc 27"/>
            <p:cNvSpPr/>
            <p:nvPr/>
          </p:nvSpPr>
          <p:spPr>
            <a:xfrm rot="10800000">
              <a:off x="3419872" y="3564305"/>
              <a:ext cx="648072" cy="504056"/>
            </a:xfrm>
            <a:prstGeom prst="arc">
              <a:avLst>
                <a:gd name="adj1" fmla="val 12282621"/>
                <a:gd name="adj2" fmla="val 20009248"/>
              </a:avLst>
            </a:prstGeom>
            <a:ln w="50800">
              <a:solidFill>
                <a:schemeClr val="tx1"/>
              </a:solidFill>
              <a:headEnd type="stealt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nvGrpSpPr>
            <p:cNvPr id="29" name="Group 6"/>
            <p:cNvGrpSpPr/>
            <p:nvPr/>
          </p:nvGrpSpPr>
          <p:grpSpPr>
            <a:xfrm>
              <a:off x="3203848" y="4077072"/>
              <a:ext cx="1006779" cy="359217"/>
              <a:chOff x="2239117" y="4857213"/>
              <a:chExt cx="1006779" cy="359217"/>
            </a:xfrm>
          </p:grpSpPr>
          <p:sp>
            <p:nvSpPr>
              <p:cNvPr id="30" name="Arc 29"/>
              <p:cNvSpPr/>
              <p:nvPr/>
            </p:nvSpPr>
            <p:spPr>
              <a:xfrm rot="9783240">
                <a:off x="2597824" y="4863591"/>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sp>
            <p:nvSpPr>
              <p:cNvPr id="31" name="Arc 5"/>
              <p:cNvSpPr/>
              <p:nvPr/>
            </p:nvSpPr>
            <p:spPr>
              <a:xfrm rot="11988359" flipH="1">
                <a:off x="2239117" y="4857213"/>
                <a:ext cx="648072" cy="352839"/>
              </a:xfrm>
              <a:prstGeom prst="arc">
                <a:avLst>
                  <a:gd name="adj1" fmla="val 15017270"/>
                  <a:gd name="adj2" fmla="val 20009248"/>
                </a:avLst>
              </a:prstGeom>
              <a:ln w="508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dirty="0">
                  <a:latin typeface="Times New Roman" pitchFamily="18" charset="0"/>
                  <a:cs typeface="Times New Roman" pitchFamily="18" charset="0"/>
                </a:endParaRPr>
              </a:p>
            </p:txBody>
          </p:sp>
        </p:grpSp>
        <p:sp>
          <p:nvSpPr>
            <p:cNvPr id="32" name="Rectangle 31"/>
            <p:cNvSpPr/>
            <p:nvPr/>
          </p:nvSpPr>
          <p:spPr>
            <a:xfrm>
              <a:off x="4067944" y="3708321"/>
              <a:ext cx="4086200" cy="523220"/>
            </a:xfrm>
            <a:prstGeom prst="rect">
              <a:avLst/>
            </a:prstGeom>
          </p:spPr>
          <p:txBody>
            <a:bodyPr wrap="square">
              <a:spAutoFit/>
            </a:bodyPr>
            <a:lstStyle/>
            <a:p>
              <a:r>
                <a:rPr lang="sr-Cyrl-CS" sz="2800" dirty="0" smtClean="0">
                  <a:latin typeface="Times New Roman" pitchFamily="18" charset="0"/>
                  <a:cs typeface="Times New Roman" pitchFamily="18" charset="0"/>
                </a:rPr>
                <a:t>Истезање</a:t>
              </a:r>
            </a:p>
          </p:txBody>
        </p:sp>
        <p:sp>
          <p:nvSpPr>
            <p:cNvPr id="33" name="Rectangle 32"/>
            <p:cNvSpPr/>
            <p:nvPr/>
          </p:nvSpPr>
          <p:spPr>
            <a:xfrm>
              <a:off x="4067944" y="4077072"/>
              <a:ext cx="4086200" cy="523220"/>
            </a:xfrm>
            <a:prstGeom prst="rect">
              <a:avLst/>
            </a:prstGeom>
          </p:spPr>
          <p:txBody>
            <a:bodyPr wrap="square">
              <a:spAutoFit/>
            </a:bodyPr>
            <a:lstStyle/>
            <a:p>
              <a:r>
                <a:rPr lang="sr-Cyrl-CS" sz="2800" dirty="0" smtClean="0">
                  <a:latin typeface="Times New Roman" pitchFamily="18" charset="0"/>
                  <a:cs typeface="Times New Roman" pitchFamily="18" charset="0"/>
                </a:rPr>
                <a:t>Сабијање</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51520" y="1124744"/>
            <a:ext cx="8892480" cy="1246495"/>
          </a:xfrm>
          <a:prstGeom prst="rect">
            <a:avLst/>
          </a:prstGeom>
        </p:spPr>
        <p:txBody>
          <a:bodyPr wrap="square">
            <a:spAutoFit/>
          </a:bodyPr>
          <a:lstStyle/>
          <a:p>
            <a:pPr>
              <a:lnSpc>
                <a:spcPts val="3000"/>
              </a:lnSpc>
            </a:pPr>
            <a:r>
              <a:rPr lang="sr-Cyrl-CS" sz="2500" dirty="0" smtClean="0">
                <a:latin typeface="Times New Roman" panose="02020603050405020304" pitchFamily="18" charset="0"/>
                <a:cs typeface="Times New Roman" panose="02020603050405020304" pitchFamily="18" charset="0"/>
              </a:rPr>
              <a:t>Напон, </a:t>
            </a:r>
            <a:r>
              <a:rPr lang="sr-Cyrl-CS" sz="2500" b="1" dirty="0" smtClean="0">
                <a:latin typeface="Times New Roman" panose="02020603050405020304" pitchFamily="18" charset="0"/>
                <a:cs typeface="Times New Roman" panose="02020603050405020304" pitchFamily="18" charset="0"/>
              </a:rPr>
              <a:t>σ</a:t>
            </a:r>
            <a:r>
              <a:rPr lang="sr-Cyrl-CS" sz="2500" dirty="0" smtClean="0">
                <a:latin typeface="Times New Roman" panose="02020603050405020304" pitchFamily="18" charset="0"/>
                <a:cs typeface="Times New Roman" panose="02020603050405020304" pitchFamily="18" charset="0"/>
              </a:rPr>
              <a:t>, се израчунава посебно за сваку врсту напрезања и облик узорка, а у изразу за његово израчунавање фигуришу сила којом се дејствује на узорак и димензије узорка.</a:t>
            </a:r>
            <a:endParaRPr lang="en-US" sz="2500" dirty="0">
              <a:latin typeface="Times New Roman" panose="02020603050405020304" pitchFamily="18" charset="0"/>
              <a:cs typeface="Times New Roman" panose="02020603050405020304" pitchFamily="18" charset="0"/>
            </a:endParaRPr>
          </a:p>
        </p:txBody>
      </p:sp>
      <p:grpSp>
        <p:nvGrpSpPr>
          <p:cNvPr id="99" name="Group 98"/>
          <p:cNvGrpSpPr/>
          <p:nvPr/>
        </p:nvGrpSpPr>
        <p:grpSpPr>
          <a:xfrm>
            <a:off x="5090166" y="2060848"/>
            <a:ext cx="4018338" cy="2565286"/>
            <a:chOff x="395536" y="2852936"/>
            <a:chExt cx="5746015" cy="3448042"/>
          </a:xfrm>
        </p:grpSpPr>
        <p:grpSp>
          <p:nvGrpSpPr>
            <p:cNvPr id="48" name="Group 47"/>
            <p:cNvGrpSpPr/>
            <p:nvPr/>
          </p:nvGrpSpPr>
          <p:grpSpPr>
            <a:xfrm>
              <a:off x="395536" y="2852936"/>
              <a:ext cx="5746015" cy="3448042"/>
              <a:chOff x="2123728" y="3068960"/>
              <a:chExt cx="5746015" cy="3448042"/>
            </a:xfrm>
          </p:grpSpPr>
          <p:pic>
            <p:nvPicPr>
              <p:cNvPr id="67585" name="Picture 1"/>
              <p:cNvPicPr>
                <a:picLocks noChangeAspect="1" noChangeArrowheads="1"/>
              </p:cNvPicPr>
              <p:nvPr/>
            </p:nvPicPr>
            <p:blipFill>
              <a:blip r:embed="rId2" cstate="print"/>
              <a:srcRect/>
              <a:stretch>
                <a:fillRect/>
              </a:stretch>
            </p:blipFill>
            <p:spPr bwMode="auto">
              <a:xfrm rot="19931110">
                <a:off x="2421793" y="3994877"/>
                <a:ext cx="4652818" cy="1227827"/>
              </a:xfrm>
              <a:prstGeom prst="rect">
                <a:avLst/>
              </a:prstGeom>
              <a:noFill/>
              <a:ln w="9525">
                <a:noFill/>
                <a:miter lim="800000"/>
                <a:headEnd/>
                <a:tailEnd/>
              </a:ln>
            </p:spPr>
          </p:pic>
          <p:sp>
            <p:nvSpPr>
              <p:cNvPr id="24" name="Arc 23"/>
              <p:cNvSpPr/>
              <p:nvPr/>
            </p:nvSpPr>
            <p:spPr>
              <a:xfrm rot="17212611" flipH="1">
                <a:off x="6509534" y="3143679"/>
                <a:ext cx="786958" cy="936103"/>
              </a:xfrm>
              <a:prstGeom prst="arc">
                <a:avLst>
                  <a:gd name="adj1" fmla="val 16200000"/>
                  <a:gd name="adj2" fmla="val 21594803"/>
                </a:avLst>
              </a:prstGeom>
              <a:ln w="254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cxnSp>
            <p:nvCxnSpPr>
              <p:cNvPr id="26" name="Straight Connector 25"/>
              <p:cNvCxnSpPr/>
              <p:nvPr/>
            </p:nvCxnSpPr>
            <p:spPr>
              <a:xfrm flipH="1">
                <a:off x="2123728" y="5661248"/>
                <a:ext cx="792088" cy="432048"/>
              </a:xfrm>
              <a:prstGeom prst="line">
                <a:avLst/>
              </a:prstGeom>
              <a:ln w="2222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732240" y="3356992"/>
                <a:ext cx="576064" cy="296416"/>
              </a:xfrm>
              <a:prstGeom prst="line">
                <a:avLst/>
              </a:prstGeom>
              <a:ln w="2222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6588224" y="3573016"/>
                <a:ext cx="288032" cy="144016"/>
              </a:xfrm>
              <a:prstGeom prst="line">
                <a:avLst/>
              </a:prstGeom>
              <a:ln w="22225">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2843808" y="5373216"/>
                <a:ext cx="72008" cy="288032"/>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2236785" y="4922452"/>
                <a:ext cx="587540" cy="722318"/>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R</a:t>
                </a:r>
                <a:endParaRPr lang="en-US" sz="2500" b="1" i="1" dirty="0">
                  <a:latin typeface="Times New Roman" panose="02020603050405020304" pitchFamily="18" charset="0"/>
                  <a:cs typeface="Times New Roman" panose="02020603050405020304" pitchFamily="18" charset="0"/>
                </a:endParaRPr>
              </a:p>
            </p:txBody>
          </p:sp>
          <p:sp>
            <p:nvSpPr>
              <p:cNvPr id="46" name="Rectangle 45"/>
              <p:cNvSpPr/>
              <p:nvPr/>
            </p:nvSpPr>
            <p:spPr>
              <a:xfrm>
                <a:off x="2206519" y="5794684"/>
                <a:ext cx="720774" cy="722318"/>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F</a:t>
                </a:r>
                <a:endParaRPr lang="en-US" sz="2500" b="1" i="1" dirty="0">
                  <a:latin typeface="Times New Roman" panose="02020603050405020304" pitchFamily="18" charset="0"/>
                  <a:cs typeface="Times New Roman" panose="02020603050405020304" pitchFamily="18" charset="0"/>
                </a:endParaRPr>
              </a:p>
            </p:txBody>
          </p:sp>
          <p:sp>
            <p:nvSpPr>
              <p:cNvPr id="47" name="Rectangle 46"/>
              <p:cNvSpPr/>
              <p:nvPr/>
            </p:nvSpPr>
            <p:spPr>
              <a:xfrm>
                <a:off x="7236296" y="3068960"/>
                <a:ext cx="633447" cy="722318"/>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F</a:t>
                </a:r>
                <a:endParaRPr lang="en-US" sz="2500" b="1" i="1" dirty="0">
                  <a:latin typeface="Times New Roman" panose="02020603050405020304" pitchFamily="18" charset="0"/>
                  <a:cs typeface="Times New Roman" panose="02020603050405020304" pitchFamily="18" charset="0"/>
                </a:endParaRPr>
              </a:p>
            </p:txBody>
          </p:sp>
        </p:grpSp>
        <p:cxnSp>
          <p:nvCxnSpPr>
            <p:cNvPr id="53" name="Straight Connector 52"/>
            <p:cNvCxnSpPr/>
            <p:nvPr/>
          </p:nvCxnSpPr>
          <p:spPr>
            <a:xfrm flipV="1">
              <a:off x="2699792" y="4221088"/>
              <a:ext cx="792088" cy="440432"/>
            </a:xfrm>
            <a:prstGeom prst="line">
              <a:avLst/>
            </a:prstGeom>
            <a:ln w="2222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101" name="Rectangle 100"/>
          <p:cNvSpPr/>
          <p:nvPr/>
        </p:nvSpPr>
        <p:spPr>
          <a:xfrm>
            <a:off x="323528" y="2636912"/>
            <a:ext cx="3923928" cy="861774"/>
          </a:xfrm>
          <a:prstGeom prst="rect">
            <a:avLst/>
          </a:prstGeom>
        </p:spPr>
        <p:txBody>
          <a:bodyPr wrap="square">
            <a:spAutoFit/>
          </a:bodyPr>
          <a:lstStyle/>
          <a:p>
            <a:pPr>
              <a:lnSpc>
                <a:spcPts val="3000"/>
              </a:lnSpc>
            </a:pPr>
            <a:r>
              <a:rPr lang="sr-Cyrl-RS" sz="2500" dirty="0" smtClean="0">
                <a:latin typeface="Times New Roman" panose="02020603050405020304" pitchFamily="18" charset="0"/>
                <a:cs typeface="Times New Roman" panose="02020603050405020304" pitchFamily="18" charset="0"/>
              </a:rPr>
              <a:t>Истезање у правцу уздужне осе цилиндра:</a:t>
            </a:r>
            <a:endParaRPr lang="en-US" sz="2500" dirty="0">
              <a:latin typeface="Times New Roman" panose="02020603050405020304" pitchFamily="18" charset="0"/>
              <a:cs typeface="Times New Roman" panose="02020603050405020304" pitchFamily="18" charset="0"/>
            </a:endParaRPr>
          </a:p>
        </p:txBody>
      </p:sp>
      <p:sp>
        <p:nvSpPr>
          <p:cNvPr id="102" name="Rectangle 101"/>
          <p:cNvSpPr/>
          <p:nvPr/>
        </p:nvSpPr>
        <p:spPr>
          <a:xfrm>
            <a:off x="107504" y="4725144"/>
            <a:ext cx="5400600" cy="861774"/>
          </a:xfrm>
          <a:prstGeom prst="rect">
            <a:avLst/>
          </a:prstGeom>
        </p:spPr>
        <p:txBody>
          <a:bodyPr wrap="square">
            <a:spAutoFit/>
          </a:bodyPr>
          <a:lstStyle/>
          <a:p>
            <a:pPr>
              <a:lnSpc>
                <a:spcPts val="3000"/>
              </a:lnSpc>
            </a:pPr>
            <a:r>
              <a:rPr lang="sr-Cyrl-RS" sz="2500" dirty="0" smtClean="0">
                <a:latin typeface="Times New Roman" panose="02020603050405020304" pitchFamily="18" charset="0"/>
                <a:cs typeface="Times New Roman" panose="02020603050405020304" pitchFamily="18" charset="0"/>
              </a:rPr>
              <a:t>Истезање нормално на правац уздужне осе цилиндра (и силе):</a:t>
            </a:r>
            <a:endParaRPr lang="en-US" sz="2500" dirty="0">
              <a:latin typeface="Times New Roman" panose="02020603050405020304" pitchFamily="18" charset="0"/>
              <a:cs typeface="Times New Roman" panose="02020603050405020304" pitchFamily="18" charset="0"/>
            </a:endParaRPr>
          </a:p>
        </p:txBody>
      </p:sp>
      <p:grpSp>
        <p:nvGrpSpPr>
          <p:cNvPr id="116" name="Group 115"/>
          <p:cNvGrpSpPr/>
          <p:nvPr/>
        </p:nvGrpSpPr>
        <p:grpSpPr>
          <a:xfrm>
            <a:off x="1259632" y="3501008"/>
            <a:ext cx="1756320" cy="1025534"/>
            <a:chOff x="2051720" y="5292497"/>
            <a:chExt cx="1756320" cy="1025534"/>
          </a:xfrm>
        </p:grpSpPr>
        <p:sp>
          <p:nvSpPr>
            <p:cNvPr id="107" name="Rectangle 106"/>
            <p:cNvSpPr/>
            <p:nvPr/>
          </p:nvSpPr>
          <p:spPr>
            <a:xfrm>
              <a:off x="2051720" y="5661248"/>
              <a:ext cx="671979" cy="477054"/>
            </a:xfrm>
            <a:prstGeom prst="rect">
              <a:avLst/>
            </a:prstGeom>
          </p:spPr>
          <p:txBody>
            <a:bodyPr wrap="none">
              <a:spAutoFit/>
            </a:bodyPr>
            <a:lstStyle/>
            <a:p>
              <a:pPr>
                <a:lnSpc>
                  <a:spcPts val="3000"/>
                </a:lnSpc>
              </a:pPr>
              <a:r>
                <a:rPr lang="sr-Cyrl-RS" sz="3200" dirty="0" smtClean="0">
                  <a:latin typeface="Times New Roman" panose="02020603050405020304" pitchFamily="18" charset="0"/>
                  <a:cs typeface="Times New Roman" panose="02020603050405020304" pitchFamily="18" charset="0"/>
                  <a:sym typeface="Symbol"/>
                </a:rPr>
                <a:t>=</a:t>
              </a:r>
              <a:endParaRPr lang="en-US" sz="3200" dirty="0">
                <a:latin typeface="Times New Roman" panose="02020603050405020304" pitchFamily="18" charset="0"/>
                <a:cs typeface="Times New Roman" panose="02020603050405020304" pitchFamily="18" charset="0"/>
              </a:endParaRPr>
            </a:p>
          </p:txBody>
        </p:sp>
        <p:cxnSp>
          <p:nvCxnSpPr>
            <p:cNvPr id="111" name="Straight Connector 110"/>
            <p:cNvCxnSpPr/>
            <p:nvPr/>
          </p:nvCxnSpPr>
          <p:spPr>
            <a:xfrm flipH="1">
              <a:off x="2699792" y="5805264"/>
              <a:ext cx="10081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2771800" y="5733256"/>
              <a:ext cx="1036240" cy="584775"/>
            </a:xfrm>
            <a:prstGeom prst="rect">
              <a:avLst/>
            </a:prstGeom>
          </p:spPr>
          <p:txBody>
            <a:bodyPr wrap="square">
              <a:spAutoFit/>
            </a:bodyPr>
            <a:lstStyle/>
            <a:p>
              <a:r>
                <a:rPr lang="en-US" sz="3200" b="1" i="1" dirty="0" smtClean="0">
                  <a:latin typeface="Times New Roman" panose="02020603050405020304" pitchFamily="18" charset="0"/>
                  <a:cs typeface="Times New Roman" panose="02020603050405020304" pitchFamily="18" charset="0"/>
                </a:rPr>
                <a:t>R</a:t>
              </a:r>
              <a:r>
                <a:rPr lang="sr-Cyrl-RS" sz="3200" b="1" i="1" baseline="30000" dirty="0" smtClean="0">
                  <a:latin typeface="Times New Roman" panose="02020603050405020304" pitchFamily="18" charset="0"/>
                  <a:cs typeface="Times New Roman" panose="02020603050405020304" pitchFamily="18" charset="0"/>
                </a:rPr>
                <a:t>2</a:t>
              </a:r>
              <a:r>
                <a:rPr lang="sr-Cyrl-RS" sz="3200" b="1" i="1" dirty="0" smtClean="0">
                  <a:latin typeface="Times New Roman" panose="02020603050405020304" pitchFamily="18" charset="0"/>
                  <a:cs typeface="Times New Roman" panose="02020603050405020304" pitchFamily="18" charset="0"/>
                  <a:sym typeface="Symbol"/>
                </a:rPr>
                <a:t></a:t>
              </a:r>
              <a:endParaRPr lang="en-US" sz="3200" b="1" i="1" dirty="0">
                <a:latin typeface="Times New Roman" panose="02020603050405020304" pitchFamily="18" charset="0"/>
                <a:cs typeface="Times New Roman" panose="02020603050405020304" pitchFamily="18" charset="0"/>
              </a:endParaRPr>
            </a:p>
          </p:txBody>
        </p:sp>
        <p:sp>
          <p:nvSpPr>
            <p:cNvPr id="115" name="Rectangle 114"/>
            <p:cNvSpPr/>
            <p:nvPr/>
          </p:nvSpPr>
          <p:spPr>
            <a:xfrm>
              <a:off x="2915816" y="5292497"/>
              <a:ext cx="576064" cy="584775"/>
            </a:xfrm>
            <a:prstGeom prst="rect">
              <a:avLst/>
            </a:prstGeom>
          </p:spPr>
          <p:txBody>
            <a:bodyPr wrap="square">
              <a:spAutoFit/>
            </a:bodyPr>
            <a:lstStyle/>
            <a:p>
              <a:r>
                <a:rPr lang="en-US" sz="3200" b="1" i="1" dirty="0" smtClean="0">
                  <a:latin typeface="Times New Roman" panose="02020603050405020304" pitchFamily="18" charset="0"/>
                  <a:cs typeface="Times New Roman" panose="02020603050405020304" pitchFamily="18" charset="0"/>
                </a:rPr>
                <a:t>F</a:t>
              </a:r>
              <a:endParaRPr lang="en-US" sz="3200" b="1" i="1" dirty="0">
                <a:latin typeface="Times New Roman" panose="02020603050405020304" pitchFamily="18" charset="0"/>
                <a:cs typeface="Times New Roman" panose="02020603050405020304" pitchFamily="18" charset="0"/>
              </a:endParaRPr>
            </a:p>
          </p:txBody>
        </p:sp>
      </p:grpSp>
      <p:grpSp>
        <p:nvGrpSpPr>
          <p:cNvPr id="117" name="Group 116"/>
          <p:cNvGrpSpPr/>
          <p:nvPr/>
        </p:nvGrpSpPr>
        <p:grpSpPr>
          <a:xfrm>
            <a:off x="1259632" y="5499810"/>
            <a:ext cx="1756320" cy="1025534"/>
            <a:chOff x="2051720" y="5292497"/>
            <a:chExt cx="1756320" cy="1025534"/>
          </a:xfrm>
        </p:grpSpPr>
        <p:sp>
          <p:nvSpPr>
            <p:cNvPr id="118" name="Rectangle 117"/>
            <p:cNvSpPr/>
            <p:nvPr/>
          </p:nvSpPr>
          <p:spPr>
            <a:xfrm>
              <a:off x="2051720" y="5661248"/>
              <a:ext cx="671979" cy="477054"/>
            </a:xfrm>
            <a:prstGeom prst="rect">
              <a:avLst/>
            </a:prstGeom>
          </p:spPr>
          <p:txBody>
            <a:bodyPr wrap="none">
              <a:spAutoFit/>
            </a:bodyPr>
            <a:lstStyle/>
            <a:p>
              <a:pPr>
                <a:lnSpc>
                  <a:spcPts val="3000"/>
                </a:lnSpc>
              </a:pPr>
              <a:r>
                <a:rPr lang="sr-Cyrl-RS" sz="3200" dirty="0" smtClean="0">
                  <a:latin typeface="Times New Roman" panose="02020603050405020304" pitchFamily="18" charset="0"/>
                  <a:cs typeface="Times New Roman" panose="02020603050405020304" pitchFamily="18" charset="0"/>
                  <a:sym typeface="Symbol"/>
                </a:rPr>
                <a:t>=</a:t>
              </a:r>
              <a:endParaRPr lang="en-US" sz="3200" dirty="0">
                <a:latin typeface="Times New Roman" panose="02020603050405020304" pitchFamily="18" charset="0"/>
                <a:cs typeface="Times New Roman" panose="02020603050405020304" pitchFamily="18" charset="0"/>
              </a:endParaRPr>
            </a:p>
          </p:txBody>
        </p:sp>
        <p:cxnSp>
          <p:nvCxnSpPr>
            <p:cNvPr id="119" name="Straight Connector 118"/>
            <p:cNvCxnSpPr/>
            <p:nvPr/>
          </p:nvCxnSpPr>
          <p:spPr>
            <a:xfrm flipH="1">
              <a:off x="2699792" y="5805264"/>
              <a:ext cx="10081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2771800" y="5733256"/>
              <a:ext cx="1036240" cy="584775"/>
            </a:xfrm>
            <a:prstGeom prst="rect">
              <a:avLst/>
            </a:prstGeom>
          </p:spPr>
          <p:txBody>
            <a:bodyPr wrap="square">
              <a:spAutoFit/>
            </a:bodyPr>
            <a:lstStyle/>
            <a:p>
              <a:r>
                <a:rPr lang="en-US" sz="3200" b="1" i="1" dirty="0" smtClean="0">
                  <a:latin typeface="Times New Roman" panose="02020603050405020304" pitchFamily="18" charset="0"/>
                  <a:cs typeface="Times New Roman" panose="02020603050405020304" pitchFamily="18" charset="0"/>
                </a:rPr>
                <a:t>LR</a:t>
              </a:r>
              <a:r>
                <a:rPr lang="sr-Cyrl-RS" sz="3200" b="1" i="1" dirty="0" smtClean="0">
                  <a:latin typeface="Times New Roman" panose="02020603050405020304" pitchFamily="18" charset="0"/>
                  <a:cs typeface="Times New Roman" panose="02020603050405020304" pitchFamily="18" charset="0"/>
                  <a:sym typeface="Symbol"/>
                </a:rPr>
                <a:t></a:t>
              </a:r>
              <a:endParaRPr lang="en-US" sz="3200" b="1" i="1" dirty="0">
                <a:latin typeface="Times New Roman" panose="02020603050405020304" pitchFamily="18" charset="0"/>
                <a:cs typeface="Times New Roman" panose="02020603050405020304" pitchFamily="18" charset="0"/>
              </a:endParaRPr>
            </a:p>
          </p:txBody>
        </p:sp>
        <p:sp>
          <p:nvSpPr>
            <p:cNvPr id="121" name="Rectangle 120"/>
            <p:cNvSpPr/>
            <p:nvPr/>
          </p:nvSpPr>
          <p:spPr>
            <a:xfrm>
              <a:off x="2915816" y="5292497"/>
              <a:ext cx="576064" cy="584775"/>
            </a:xfrm>
            <a:prstGeom prst="rect">
              <a:avLst/>
            </a:prstGeom>
          </p:spPr>
          <p:txBody>
            <a:bodyPr wrap="square">
              <a:spAutoFit/>
            </a:bodyPr>
            <a:lstStyle/>
            <a:p>
              <a:r>
                <a:rPr lang="en-US" sz="3200" b="1" i="1" dirty="0" smtClean="0">
                  <a:latin typeface="Times New Roman" panose="02020603050405020304" pitchFamily="18" charset="0"/>
                  <a:cs typeface="Times New Roman" panose="02020603050405020304" pitchFamily="18" charset="0"/>
                </a:rPr>
                <a:t>F</a:t>
              </a:r>
              <a:endParaRPr lang="en-US" sz="3200" b="1" i="1" dirty="0">
                <a:latin typeface="Times New Roman" panose="02020603050405020304" pitchFamily="18" charset="0"/>
                <a:cs typeface="Times New Roman" panose="02020603050405020304" pitchFamily="18" charset="0"/>
              </a:endParaRPr>
            </a:p>
          </p:txBody>
        </p:sp>
      </p:grpSp>
      <p:grpSp>
        <p:nvGrpSpPr>
          <p:cNvPr id="59" name="Group 58"/>
          <p:cNvGrpSpPr/>
          <p:nvPr/>
        </p:nvGrpSpPr>
        <p:grpSpPr>
          <a:xfrm>
            <a:off x="5076056" y="4365104"/>
            <a:ext cx="3852936" cy="2088232"/>
            <a:chOff x="3923928" y="2780483"/>
            <a:chExt cx="5040559" cy="2601444"/>
          </a:xfrm>
        </p:grpSpPr>
        <p:grpSp>
          <p:nvGrpSpPr>
            <p:cNvPr id="100" name="Group 99"/>
            <p:cNvGrpSpPr>
              <a:grpSpLocks noChangeAspect="1"/>
            </p:cNvGrpSpPr>
            <p:nvPr/>
          </p:nvGrpSpPr>
          <p:grpSpPr>
            <a:xfrm>
              <a:off x="3923928" y="2780483"/>
              <a:ext cx="5040559" cy="2601444"/>
              <a:chOff x="3480498" y="3212531"/>
              <a:chExt cx="5040560" cy="2601444"/>
            </a:xfrm>
          </p:grpSpPr>
          <p:pic>
            <p:nvPicPr>
              <p:cNvPr id="50" name="Picture 1"/>
              <p:cNvPicPr>
                <a:picLocks noChangeAspect="1" noChangeArrowheads="1"/>
              </p:cNvPicPr>
              <p:nvPr/>
            </p:nvPicPr>
            <p:blipFill>
              <a:blip r:embed="rId2" cstate="print"/>
              <a:srcRect/>
              <a:stretch>
                <a:fillRect/>
              </a:stretch>
            </p:blipFill>
            <p:spPr bwMode="auto">
              <a:xfrm rot="19931110">
                <a:off x="3581557" y="4011560"/>
                <a:ext cx="4652818" cy="1227827"/>
              </a:xfrm>
              <a:prstGeom prst="rect">
                <a:avLst/>
              </a:prstGeom>
              <a:noFill/>
              <a:ln w="9525">
                <a:noFill/>
                <a:miter lim="800000"/>
                <a:headEnd/>
                <a:tailEnd/>
              </a:ln>
            </p:spPr>
          </p:pic>
          <p:sp>
            <p:nvSpPr>
              <p:cNvPr id="51" name="Arc 50"/>
              <p:cNvSpPr/>
              <p:nvPr/>
            </p:nvSpPr>
            <p:spPr>
              <a:xfrm rot="17212611" flipH="1">
                <a:off x="7631260" y="3129800"/>
                <a:ext cx="807067" cy="972529"/>
              </a:xfrm>
              <a:prstGeom prst="arc">
                <a:avLst>
                  <a:gd name="adj1" fmla="val 16200000"/>
                  <a:gd name="adj2" fmla="val 21594803"/>
                </a:avLst>
              </a:prstGeom>
              <a:ln w="254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cxnSp>
            <p:nvCxnSpPr>
              <p:cNvPr id="52" name="Straight Connector 51"/>
              <p:cNvCxnSpPr/>
              <p:nvPr/>
            </p:nvCxnSpPr>
            <p:spPr>
              <a:xfrm>
                <a:off x="6084168" y="3573016"/>
                <a:ext cx="0" cy="720080"/>
              </a:xfrm>
              <a:prstGeom prst="line">
                <a:avLst/>
              </a:prstGeom>
              <a:ln w="2222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3984554" y="5373216"/>
                <a:ext cx="72008" cy="288032"/>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3480498" y="5229200"/>
                <a:ext cx="391691" cy="584775"/>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R</a:t>
                </a:r>
                <a:endParaRPr lang="en-US" sz="2500" b="1" i="1" dirty="0">
                  <a:latin typeface="Times New Roman" panose="02020603050405020304" pitchFamily="18" charset="0"/>
                  <a:cs typeface="Times New Roman" panose="02020603050405020304" pitchFamily="18" charset="0"/>
                </a:endParaRPr>
              </a:p>
            </p:txBody>
          </p:sp>
          <p:sp>
            <p:nvSpPr>
              <p:cNvPr id="57" name="Rectangle 56"/>
              <p:cNvSpPr/>
              <p:nvPr/>
            </p:nvSpPr>
            <p:spPr>
              <a:xfrm>
                <a:off x="6131750" y="5041444"/>
                <a:ext cx="611232" cy="588904"/>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F</a:t>
                </a:r>
                <a:endParaRPr lang="en-US" sz="2500" b="1" i="1" dirty="0">
                  <a:latin typeface="Times New Roman" panose="02020603050405020304" pitchFamily="18" charset="0"/>
                  <a:cs typeface="Times New Roman" panose="02020603050405020304" pitchFamily="18" charset="0"/>
                </a:endParaRPr>
              </a:p>
            </p:txBody>
          </p:sp>
          <p:sp>
            <p:nvSpPr>
              <p:cNvPr id="58" name="Rectangle 57"/>
              <p:cNvSpPr/>
              <p:nvPr/>
            </p:nvSpPr>
            <p:spPr>
              <a:xfrm>
                <a:off x="5592526" y="3385848"/>
                <a:ext cx="626131" cy="588904"/>
              </a:xfrm>
              <a:prstGeom prst="rect">
                <a:avLst/>
              </a:prstGeom>
            </p:spPr>
            <p:txBody>
              <a:bodyPr wrap="square">
                <a:spAutoFit/>
              </a:bodyPr>
              <a:lstStyle/>
              <a:p>
                <a:r>
                  <a:rPr lang="en-US" sz="2500" b="1" i="1" dirty="0" smtClean="0">
                    <a:latin typeface="Times New Roman" panose="02020603050405020304" pitchFamily="18" charset="0"/>
                    <a:cs typeface="Times New Roman" panose="02020603050405020304" pitchFamily="18" charset="0"/>
                  </a:rPr>
                  <a:t>F</a:t>
                </a:r>
                <a:endParaRPr lang="en-US" sz="2500" b="1" i="1" dirty="0">
                  <a:latin typeface="Times New Roman" panose="02020603050405020304" pitchFamily="18" charset="0"/>
                  <a:cs typeface="Times New Roman" panose="02020603050405020304" pitchFamily="18" charset="0"/>
                </a:endParaRPr>
              </a:p>
            </p:txBody>
          </p:sp>
          <p:cxnSp>
            <p:nvCxnSpPr>
              <p:cNvPr id="61" name="Straight Connector 60"/>
              <p:cNvCxnSpPr/>
              <p:nvPr/>
            </p:nvCxnSpPr>
            <p:spPr>
              <a:xfrm flipV="1">
                <a:off x="3923928" y="3717032"/>
                <a:ext cx="3600400" cy="194421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4283968" y="3789040"/>
                <a:ext cx="3600400" cy="194421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923928" y="5661248"/>
                <a:ext cx="360040" cy="72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7524328" y="3717032"/>
                <a:ext cx="360040" cy="72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5796136" y="4509120"/>
                <a:ext cx="576064" cy="144016"/>
              </a:xfrm>
              <a:prstGeom prst="line">
                <a:avLst/>
              </a:prstGeom>
              <a:ln>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6072786" y="4941168"/>
                <a:ext cx="11382" cy="576064"/>
              </a:xfrm>
              <a:prstGeom prst="line">
                <a:avLst/>
              </a:prstGeom>
              <a:ln w="2222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grpSp>
        <p:cxnSp>
          <p:nvCxnSpPr>
            <p:cNvPr id="122" name="Straight Connector 121"/>
            <p:cNvCxnSpPr/>
            <p:nvPr/>
          </p:nvCxnSpPr>
          <p:spPr>
            <a:xfrm flipH="1">
              <a:off x="4355976" y="2924944"/>
              <a:ext cx="3384376" cy="1800200"/>
            </a:xfrm>
            <a:prstGeom prst="line">
              <a:avLst/>
            </a:prstGeom>
            <a:ln w="22225">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6" name="Rectangle 6"/>
          <p:cNvSpPr>
            <a:spLocks noChangeArrowheads="1"/>
          </p:cNvSpPr>
          <p:nvPr/>
        </p:nvSpPr>
        <p:spPr bwMode="auto">
          <a:xfrm>
            <a:off x="179512" y="1124744"/>
            <a:ext cx="8820472"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ts val="3000"/>
              </a:lnSpc>
              <a:spcBef>
                <a:spcPct val="0"/>
              </a:spcBef>
              <a:spcAft>
                <a:spcPct val="0"/>
              </a:spcAft>
              <a:buClrTx/>
              <a:buSzTx/>
              <a:buFontTx/>
              <a:buNone/>
              <a:tabLst/>
            </a:pP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Јединица за напон је </a:t>
            </a:r>
            <a:r>
              <a:rPr kumimoji="0" lang="sr-Cyrl-CS" sz="2500" b="1"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паскал</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a:t>
            </a:r>
            <a:r>
              <a:rPr kumimoji="0" lang="en-U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Pa</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 </a:t>
            </a:r>
            <a:r>
              <a:rPr kumimoji="0" lang="sr-Latn-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N/m</a:t>
            </a:r>
            <a:r>
              <a:rPr kumimoji="0" lang="sr-Latn-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2</a:t>
            </a:r>
            <a:r>
              <a:rPr kumimoji="0" lang="sr-Cyrl-R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a:t>
            </a:r>
          </a:p>
          <a:p>
            <a:pPr marL="0" marR="0" lvl="0" indent="0" algn="just" defTabSz="914400" rtl="0" eaLnBrk="1" fontAlgn="base" latinLnBrk="0" hangingPunct="1">
              <a:lnSpc>
                <a:spcPts val="3000"/>
              </a:lnSpc>
              <a:spcBef>
                <a:spcPct val="0"/>
              </a:spcBef>
              <a:spcAft>
                <a:spcPct val="0"/>
              </a:spcAft>
              <a:buClrTx/>
              <a:buSzTx/>
              <a:buFontTx/>
              <a:buNone/>
              <a:tabLst/>
            </a:pPr>
            <a:r>
              <a:rPr lang="sr-Cyrl-CS" sz="2500" dirty="0" smtClean="0">
                <a:latin typeface="Times New Roman" panose="02020603050405020304" pitchFamily="18" charset="0"/>
                <a:ea typeface="Times New Roman" pitchFamily="18" charset="0"/>
                <a:cs typeface="Times New Roman" panose="02020603050405020304" pitchFamily="18" charset="0"/>
              </a:rPr>
              <a:t>П</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огодније јединице: М</a:t>
            </a:r>
            <a:r>
              <a:rPr kumimoji="0" lang="en-U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Pa</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 10</a:t>
            </a:r>
            <a:r>
              <a:rPr kumimoji="0" lang="sr-Cyrl-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6</a:t>
            </a:r>
            <a:r>
              <a:rPr kumimoji="0" lang="sr-Latn-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N/m</a:t>
            </a:r>
            <a:r>
              <a:rPr kumimoji="0" lang="sr-Latn-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2 </a:t>
            </a:r>
            <a:r>
              <a:rPr kumimoji="0" lang="sr-Cyrl-R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и </a:t>
            </a:r>
            <a:r>
              <a:rPr kumimoji="0" lang="sr-Latn-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G</a:t>
            </a:r>
            <a:r>
              <a:rPr kumimoji="0" lang="en-U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Pa</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 10</a:t>
            </a:r>
            <a:r>
              <a:rPr kumimoji="0" lang="sr-Cyrl-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9</a:t>
            </a:r>
            <a:r>
              <a:rPr kumimoji="0" lang="sr-Latn-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N/m</a:t>
            </a:r>
            <a:r>
              <a:rPr kumimoji="0" lang="sr-Latn-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2 </a:t>
            </a:r>
            <a:r>
              <a:rPr kumimoji="0" lang="sr-Cyrl-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GN</a:t>
            </a:r>
            <a:r>
              <a:rPr kumimoji="0" lang="sr-Latn-CS" sz="2500" b="0" i="0"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/m</a:t>
            </a:r>
            <a:r>
              <a:rPr kumimoji="0" lang="sr-Latn-CS" sz="2500" b="0" i="0" u="none" strike="noStrike" cap="none" normalizeH="0" baseline="3000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2.</a:t>
            </a:r>
            <a:endParaRPr kumimoji="0" lang="sr-Latn-CS" sz="25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8" name="Rectangle 7"/>
          <p:cNvSpPr/>
          <p:nvPr/>
        </p:nvSpPr>
        <p:spPr>
          <a:xfrm>
            <a:off x="179512" y="2157824"/>
            <a:ext cx="8820472" cy="1631216"/>
          </a:xfrm>
          <a:prstGeom prst="rect">
            <a:avLst/>
          </a:prstGeom>
        </p:spPr>
        <p:txBody>
          <a:bodyPr wrap="square">
            <a:spAutoFit/>
          </a:bodyPr>
          <a:lstStyle/>
          <a:p>
            <a:pPr>
              <a:lnSpc>
                <a:spcPts val="3000"/>
              </a:lnSpc>
            </a:pPr>
            <a:r>
              <a:rPr lang="sr-Cyrl-CS" sz="2500" b="1" dirty="0" smtClean="0">
                <a:solidFill>
                  <a:srgbClr val="C00000"/>
                </a:solidFill>
                <a:latin typeface="Times New Roman" panose="02020603050405020304" pitchFamily="18" charset="0"/>
                <a:cs typeface="Times New Roman" panose="02020603050405020304" pitchFamily="18" charset="0"/>
              </a:rPr>
              <a:t>Деформација</a:t>
            </a:r>
            <a:r>
              <a:rPr lang="sr-Cyrl-CS" sz="2500" dirty="0" smtClean="0">
                <a:solidFill>
                  <a:srgbClr val="C00000"/>
                </a:solidFill>
                <a:latin typeface="Times New Roman" panose="02020603050405020304" pitchFamily="18" charset="0"/>
                <a:cs typeface="Times New Roman" panose="02020603050405020304" pitchFamily="18" charset="0"/>
              </a:rPr>
              <a:t> </a:t>
            </a:r>
            <a:r>
              <a:rPr lang="sr-Cyrl-CS" sz="2500" dirty="0">
                <a:latin typeface="Times New Roman" panose="02020603050405020304" pitchFamily="18" charset="0"/>
                <a:cs typeface="Times New Roman" panose="02020603050405020304" pitchFamily="18" charset="0"/>
              </a:rPr>
              <a:t>(</a:t>
            </a:r>
            <a:r>
              <a:rPr lang="sr-Latn-CS" sz="2500" b="1" dirty="0" smtClean="0">
                <a:latin typeface="Times New Roman" panose="02020603050405020304" pitchFamily="18" charset="0"/>
                <a:cs typeface="Times New Roman" panose="02020603050405020304" pitchFamily="18" charset="0"/>
              </a:rPr>
              <a:t>ε</a:t>
            </a:r>
            <a:r>
              <a:rPr lang="sr-Cyrl-RS" sz="2500" dirty="0" smtClean="0">
                <a:latin typeface="Times New Roman" panose="02020603050405020304" pitchFamily="18" charset="0"/>
                <a:cs typeface="Times New Roman" panose="02020603050405020304" pitchFamily="18" charset="0"/>
              </a:rPr>
              <a:t>)</a:t>
            </a:r>
            <a:r>
              <a:rPr lang="sr-Cyrl-CS" sz="2500" dirty="0" smtClean="0">
                <a:latin typeface="Times New Roman" panose="02020603050405020304" pitchFamily="18" charset="0"/>
                <a:cs typeface="Times New Roman" panose="02020603050405020304" pitchFamily="18" charset="0"/>
              </a:rPr>
              <a:t> се, такође, израчунава посебно за сваку врсту напрезања.</a:t>
            </a:r>
          </a:p>
          <a:p>
            <a:pPr>
              <a:lnSpc>
                <a:spcPts val="3000"/>
              </a:lnSpc>
            </a:pPr>
            <a:r>
              <a:rPr lang="sr-Cyrl-CS" sz="2500" dirty="0" smtClean="0">
                <a:latin typeface="Times New Roman" panose="02020603050405020304" pitchFamily="18" charset="0"/>
                <a:cs typeface="Times New Roman" panose="02020603050405020304" pitchFamily="18" charset="0"/>
              </a:rPr>
              <a:t>У изразу за израчунање </a:t>
            </a:r>
            <a:r>
              <a:rPr lang="sr-Latn-CS" sz="2500" b="1" dirty="0" smtClean="0">
                <a:latin typeface="Times New Roman" panose="02020603050405020304" pitchFamily="18" charset="0"/>
                <a:cs typeface="Times New Roman" panose="02020603050405020304" pitchFamily="18" charset="0"/>
              </a:rPr>
              <a:t>ε</a:t>
            </a:r>
            <a:r>
              <a:rPr lang="sr-Cyrl-CS" sz="2500" dirty="0" smtClean="0">
                <a:latin typeface="Times New Roman" panose="02020603050405020304" pitchFamily="18" charset="0"/>
                <a:cs typeface="Times New Roman" panose="02020603050405020304" pitchFamily="18" charset="0"/>
              </a:rPr>
              <a:t> фигурише само промен</a:t>
            </a:r>
            <a:r>
              <a:rPr lang="en-US" sz="2500" dirty="0" smtClean="0">
                <a:latin typeface="Times New Roman" panose="02020603050405020304" pitchFamily="18" charset="0"/>
                <a:cs typeface="Times New Roman" panose="02020603050405020304" pitchFamily="18" charset="0"/>
              </a:rPr>
              <a:t>a</a:t>
            </a:r>
            <a:r>
              <a:rPr lang="sr-Cyrl-CS" sz="2500" dirty="0" smtClean="0">
                <a:latin typeface="Times New Roman" panose="02020603050405020304" pitchFamily="18" charset="0"/>
                <a:cs typeface="Times New Roman" panose="02020603050405020304" pitchFamily="18" charset="0"/>
              </a:rPr>
              <a:t> (првобитне) димензије узорка.</a:t>
            </a:r>
            <a:endParaRPr lang="en-US" sz="2500" dirty="0">
              <a:latin typeface="Times New Roman" panose="02020603050405020304" pitchFamily="18" charset="0"/>
              <a:cs typeface="Times New Roman" panose="02020603050405020304" pitchFamily="18" charset="0"/>
            </a:endParaRPr>
          </a:p>
        </p:txBody>
      </p:sp>
      <p:sp>
        <p:nvSpPr>
          <p:cNvPr id="9" name="Rectangle 8"/>
          <p:cNvSpPr/>
          <p:nvPr/>
        </p:nvSpPr>
        <p:spPr>
          <a:xfrm>
            <a:off x="179512" y="3861048"/>
            <a:ext cx="8640960" cy="861774"/>
          </a:xfrm>
          <a:prstGeom prst="rect">
            <a:avLst/>
          </a:prstGeom>
        </p:spPr>
        <p:txBody>
          <a:bodyPr wrap="square">
            <a:spAutoFit/>
          </a:bodyPr>
          <a:lstStyle/>
          <a:p>
            <a:pPr>
              <a:lnSpc>
                <a:spcPts val="3000"/>
              </a:lnSpc>
            </a:pPr>
            <a:r>
              <a:rPr lang="sr-Cyrl-RS" sz="2500" dirty="0" smtClean="0">
                <a:latin typeface="Times New Roman" panose="02020603050405020304" pitchFamily="18" charset="0"/>
                <a:cs typeface="Times New Roman" panose="02020603050405020304" pitchFamily="18" charset="0"/>
              </a:rPr>
              <a:t>Нпр., при сабијању </a:t>
            </a:r>
            <a:r>
              <a:rPr lang="sr-Cyrl-CS" sz="2500" dirty="0" smtClean="0">
                <a:latin typeface="Times New Roman" panose="02020603050405020304" pitchFamily="18" charset="0"/>
                <a:cs typeface="Times New Roman" panose="02020603050405020304" pitchFamily="18" charset="0"/>
              </a:rPr>
              <a:t>цилиндричног узорка дуж његове уздужне осе, деформација се дефинише изразом:</a:t>
            </a:r>
            <a:endParaRPr lang="en-US" sz="2500" dirty="0">
              <a:latin typeface="Times New Roman" panose="02020603050405020304" pitchFamily="18" charset="0"/>
              <a:cs typeface="Times New Roman" panose="02020603050405020304" pitchFamily="18" charset="0"/>
            </a:endParaRPr>
          </a:p>
        </p:txBody>
      </p:sp>
      <p:pic>
        <p:nvPicPr>
          <p:cNvPr id="66568" name="Picture 8"/>
          <p:cNvPicPr>
            <a:picLocks noChangeAspect="1" noChangeArrowheads="1"/>
          </p:cNvPicPr>
          <p:nvPr/>
        </p:nvPicPr>
        <p:blipFill>
          <a:blip r:embed="rId2" cstate="print"/>
          <a:srcRect/>
          <a:stretch>
            <a:fillRect/>
          </a:stretch>
        </p:blipFill>
        <p:spPr bwMode="auto">
          <a:xfrm>
            <a:off x="1763688" y="5013176"/>
            <a:ext cx="1382261" cy="875159"/>
          </a:xfrm>
          <a:prstGeom prst="rect">
            <a:avLst/>
          </a:prstGeom>
          <a:noFill/>
          <a:ln w="9525">
            <a:noFill/>
            <a:miter lim="800000"/>
            <a:headEnd/>
            <a:tailEnd/>
          </a:ln>
        </p:spPr>
      </p:pic>
      <p:pic>
        <p:nvPicPr>
          <p:cNvPr id="66569" name="Picture 9"/>
          <p:cNvPicPr>
            <a:picLocks noChangeAspect="1" noChangeArrowheads="1"/>
          </p:cNvPicPr>
          <p:nvPr/>
        </p:nvPicPr>
        <p:blipFill>
          <a:blip r:embed="rId3" cstate="print"/>
          <a:srcRect/>
          <a:stretch>
            <a:fillRect/>
          </a:stretch>
        </p:blipFill>
        <p:spPr bwMode="auto">
          <a:xfrm>
            <a:off x="4211960" y="5013176"/>
            <a:ext cx="2808312" cy="812517"/>
          </a:xfrm>
          <a:prstGeom prst="rect">
            <a:avLst/>
          </a:prstGeom>
          <a:noFill/>
          <a:ln w="9525">
            <a:noFill/>
            <a:miter lim="800000"/>
            <a:headEnd/>
            <a:tailEnd/>
          </a:ln>
        </p:spPr>
      </p:pic>
      <p:sp>
        <p:nvSpPr>
          <p:cNvPr id="13" name="Rectangle 12"/>
          <p:cNvSpPr/>
          <p:nvPr/>
        </p:nvSpPr>
        <p:spPr>
          <a:xfrm>
            <a:off x="251520" y="6093296"/>
            <a:ext cx="8532440" cy="477054"/>
          </a:xfrm>
          <a:prstGeom prst="rect">
            <a:avLst/>
          </a:prstGeom>
        </p:spPr>
        <p:txBody>
          <a:bodyPr wrap="square">
            <a:spAutoFit/>
          </a:bodyPr>
          <a:lstStyle/>
          <a:p>
            <a:pPr>
              <a:lnSpc>
                <a:spcPts val="3000"/>
              </a:lnSpc>
            </a:pPr>
            <a:r>
              <a:rPr lang="en-US" sz="2500" dirty="0" smtClean="0">
                <a:latin typeface="Times New Roman" panose="02020603050405020304" pitchFamily="18" charset="0"/>
                <a:cs typeface="Times New Roman" panose="02020603050405020304" pitchFamily="18" charset="0"/>
                <a:sym typeface="Symbol"/>
              </a:rPr>
              <a:t></a:t>
            </a:r>
            <a:r>
              <a:rPr lang="en-US" sz="2500" dirty="0" smtClean="0">
                <a:latin typeface="Times New Roman" panose="02020603050405020304" pitchFamily="18" charset="0"/>
                <a:cs typeface="Times New Roman" panose="02020603050405020304" pitchFamily="18" charset="0"/>
              </a:rPr>
              <a:t>L</a:t>
            </a:r>
            <a:r>
              <a:rPr lang="sr-Cyrl-RS" sz="2500" dirty="0" smtClean="0">
                <a:latin typeface="Times New Roman" panose="02020603050405020304" pitchFamily="18" charset="0"/>
                <a:cs typeface="Times New Roman" panose="02020603050405020304" pitchFamily="18" charset="0"/>
              </a:rPr>
              <a:t> је промена дужине, а </a:t>
            </a:r>
            <a:r>
              <a:rPr lang="en-US" sz="2500" dirty="0" smtClean="0">
                <a:solidFill>
                  <a:prstClr val="black"/>
                </a:solidFill>
                <a:latin typeface="Times New Roman" panose="02020603050405020304" pitchFamily="18" charset="0"/>
                <a:cs typeface="Times New Roman" panose="02020603050405020304" pitchFamily="18" charset="0"/>
              </a:rPr>
              <a:t>L</a:t>
            </a:r>
            <a:r>
              <a:rPr lang="sr-Cyrl-RS" sz="2500" dirty="0" smtClean="0">
                <a:solidFill>
                  <a:prstClr val="black"/>
                </a:solidFill>
                <a:latin typeface="Times New Roman" panose="02020603050405020304" pitchFamily="18" charset="0"/>
                <a:cs typeface="Times New Roman" panose="02020603050405020304" pitchFamily="18" charset="0"/>
              </a:rPr>
              <a:t> првобитна дужина узорка.</a:t>
            </a:r>
            <a:endParaRPr lang="en-US" sz="2500" dirty="0">
              <a:latin typeface="Times New Roman" panose="02020603050405020304" pitchFamily="18" charset="0"/>
              <a:cs typeface="Times New Roman" panose="02020603050405020304" pitchFamily="18" charset="0"/>
            </a:endParaRPr>
          </a:p>
        </p:txBody>
      </p:sp>
      <p:sp>
        <p:nvSpPr>
          <p:cNvPr id="14" name="Rectangle 13"/>
          <p:cNvSpPr/>
          <p:nvPr/>
        </p:nvSpPr>
        <p:spPr>
          <a:xfrm>
            <a:off x="9015577" y="5833775"/>
            <a:ext cx="264816" cy="477054"/>
          </a:xfrm>
          <a:prstGeom prst="rect">
            <a:avLst/>
          </a:prstGeom>
        </p:spPr>
        <p:txBody>
          <a:bodyPr wrap="none">
            <a:spAutoFit/>
          </a:bodyPr>
          <a:lstStyle/>
          <a:p>
            <a:r>
              <a:rPr lang="en-US" sz="2500" dirty="0" smtClean="0">
                <a:solidFill>
                  <a:prstClr val="black"/>
                </a:solidFill>
                <a:latin typeface="Times New Roman" panose="02020603050405020304" pitchFamily="18" charset="0"/>
                <a:cs typeface="Times New Roman" panose="02020603050405020304" pitchFamily="18" charset="0"/>
              </a:rPr>
              <a:t> </a:t>
            </a:r>
            <a:endParaRPr lang="en-US" sz="25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8712968" cy="861774"/>
          </a:xfrm>
          <a:prstGeom prst="rect">
            <a:avLst/>
          </a:prstGeom>
        </p:spPr>
        <p:txBody>
          <a:bodyPr wrap="square">
            <a:spAutoFit/>
          </a:bodyPr>
          <a:lstStyle/>
          <a:p>
            <a:pPr>
              <a:lnSpc>
                <a:spcPts val="3000"/>
              </a:lnSpc>
            </a:pPr>
            <a:r>
              <a:rPr lang="sr-Cyrl-CS" sz="2500" dirty="0" smtClean="0">
                <a:latin typeface="Times New Roman" panose="02020603050405020304" pitchFamily="18" charset="0"/>
                <a:cs typeface="Times New Roman" panose="02020603050405020304" pitchFamily="18" charset="0"/>
              </a:rPr>
              <a:t>У случају савијања узорка облика греде, де</a:t>
            </a:r>
            <a:r>
              <a:rPr lang="ru-RU" sz="2500" dirty="0" smtClean="0">
                <a:latin typeface="Times New Roman" panose="02020603050405020304" pitchFamily="18" charset="0"/>
                <a:cs typeface="Times New Roman" panose="02020603050405020304" pitchFamily="18" charset="0"/>
              </a:rPr>
              <a:t>ф</a:t>
            </a:r>
            <a:r>
              <a:rPr lang="sr-Cyrl-CS" sz="2500" dirty="0" smtClean="0">
                <a:latin typeface="Times New Roman" panose="02020603050405020304" pitchFamily="18" charset="0"/>
                <a:cs typeface="Times New Roman" panose="02020603050405020304" pitchFamily="18" charset="0"/>
              </a:rPr>
              <a:t>ормација на месту највећег напрезања дефинисана је изразом:</a:t>
            </a:r>
            <a:endParaRPr lang="en-US" sz="2500" dirty="0">
              <a:latin typeface="Times New Roman" panose="02020603050405020304" pitchFamily="18" charset="0"/>
              <a:cs typeface="Times New Roman" panose="02020603050405020304" pitchFamily="18" charset="0"/>
            </a:endParaRPr>
          </a:p>
        </p:txBody>
      </p:sp>
      <p:pic>
        <p:nvPicPr>
          <p:cNvPr id="65537" name="Picture 1"/>
          <p:cNvPicPr>
            <a:picLocks noChangeAspect="1" noChangeArrowheads="1"/>
          </p:cNvPicPr>
          <p:nvPr/>
        </p:nvPicPr>
        <p:blipFill>
          <a:blip r:embed="rId2" cstate="print"/>
          <a:srcRect/>
          <a:stretch>
            <a:fillRect/>
          </a:stretch>
        </p:blipFill>
        <p:spPr bwMode="auto">
          <a:xfrm>
            <a:off x="1115616" y="2492896"/>
            <a:ext cx="1920844" cy="1040457"/>
          </a:xfrm>
          <a:prstGeom prst="rect">
            <a:avLst/>
          </a:prstGeom>
          <a:noFill/>
          <a:ln w="9525">
            <a:noFill/>
            <a:miter lim="800000"/>
            <a:headEnd/>
            <a:tailEnd/>
          </a:ln>
        </p:spPr>
      </p:pic>
      <p:sp>
        <p:nvSpPr>
          <p:cNvPr id="4" name="Rectangle 3"/>
          <p:cNvSpPr/>
          <p:nvPr/>
        </p:nvSpPr>
        <p:spPr>
          <a:xfrm>
            <a:off x="251520" y="4149080"/>
            <a:ext cx="4536504" cy="1246495"/>
          </a:xfrm>
          <a:prstGeom prst="rect">
            <a:avLst/>
          </a:prstGeom>
        </p:spPr>
        <p:txBody>
          <a:bodyPr wrap="square">
            <a:spAutoFit/>
          </a:bodyPr>
          <a:lstStyle/>
          <a:p>
            <a:pPr>
              <a:lnSpc>
                <a:spcPts val="3000"/>
              </a:lnSpc>
            </a:pPr>
            <a:r>
              <a:rPr lang="en-US" sz="2500" b="1" dirty="0" smtClean="0">
                <a:latin typeface="Times New Roman" panose="02020603050405020304" pitchFamily="18" charset="0"/>
                <a:cs typeface="Times New Roman" panose="02020603050405020304" pitchFamily="18" charset="0"/>
              </a:rPr>
              <a:t>u</a:t>
            </a:r>
            <a:r>
              <a:rPr lang="ru-RU" sz="2500" dirty="0" smtClean="0">
                <a:latin typeface="Times New Roman" panose="02020603050405020304" pitchFamily="18" charset="0"/>
                <a:cs typeface="Times New Roman" panose="02020603050405020304" pitchFamily="18" charset="0"/>
              </a:rPr>
              <a:t> – угиб </a:t>
            </a:r>
            <a:r>
              <a:rPr lang="sr-Cyrl-CS" sz="2500" dirty="0" smtClean="0">
                <a:latin typeface="Times New Roman" panose="02020603050405020304" pitchFamily="18" charset="0"/>
                <a:cs typeface="Times New Roman" panose="02020603050405020304" pitchFamily="18" charset="0"/>
              </a:rPr>
              <a:t>средине узорка</a:t>
            </a:r>
          </a:p>
          <a:p>
            <a:pPr>
              <a:lnSpc>
                <a:spcPts val="3000"/>
              </a:lnSpc>
            </a:pPr>
            <a:r>
              <a:rPr lang="sr-Cyrl-CS" sz="2500" b="1" dirty="0" smtClean="0">
                <a:latin typeface="Times New Roman" panose="02020603050405020304" pitchFamily="18" charset="0"/>
                <a:cs typeface="Times New Roman" panose="02020603050405020304" pitchFamily="18" charset="0"/>
              </a:rPr>
              <a:t>d</a:t>
            </a:r>
            <a:r>
              <a:rPr lang="sr-Cyrl-CS" sz="2500" dirty="0" smtClean="0">
                <a:latin typeface="Times New Roman" panose="02020603050405020304" pitchFamily="18" charset="0"/>
                <a:cs typeface="Times New Roman" panose="02020603050405020304" pitchFamily="18" charset="0"/>
              </a:rPr>
              <a:t> </a:t>
            </a:r>
            <a:r>
              <a:rPr lang="en-US" sz="2500" dirty="0" smtClean="0">
                <a:latin typeface="Times New Roman" panose="02020603050405020304" pitchFamily="18" charset="0"/>
                <a:cs typeface="Times New Roman" panose="02020603050405020304" pitchFamily="18" charset="0"/>
              </a:rPr>
              <a:t>– </a:t>
            </a:r>
            <a:r>
              <a:rPr lang="en-US" sz="2500" dirty="0" err="1" smtClean="0">
                <a:latin typeface="Times New Roman" panose="02020603050405020304" pitchFamily="18" charset="0"/>
                <a:cs typeface="Times New Roman" panose="02020603050405020304" pitchFamily="18" charset="0"/>
              </a:rPr>
              <a:t>дебљина</a:t>
            </a:r>
            <a:r>
              <a:rPr lang="en-US" sz="2500" dirty="0" smtClean="0">
                <a:latin typeface="Times New Roman" panose="02020603050405020304" pitchFamily="18" charset="0"/>
                <a:cs typeface="Times New Roman" panose="02020603050405020304" pitchFamily="18" charset="0"/>
              </a:rPr>
              <a:t> </a:t>
            </a:r>
            <a:r>
              <a:rPr lang="sr-Cyrl-CS" sz="2500" dirty="0" smtClean="0">
                <a:latin typeface="Times New Roman" panose="02020603050405020304" pitchFamily="18" charset="0"/>
                <a:cs typeface="Times New Roman" panose="02020603050405020304" pitchFamily="18" charset="0"/>
              </a:rPr>
              <a:t>узорка</a:t>
            </a:r>
            <a:endParaRPr lang="en-US" sz="2500" dirty="0" smtClean="0">
              <a:latin typeface="Times New Roman" panose="02020603050405020304" pitchFamily="18" charset="0"/>
              <a:cs typeface="Times New Roman" panose="02020603050405020304" pitchFamily="18" charset="0"/>
            </a:endParaRPr>
          </a:p>
          <a:p>
            <a:pPr marL="536575" indent="-536575">
              <a:lnSpc>
                <a:spcPts val="3000"/>
              </a:lnSpc>
            </a:pPr>
            <a:r>
              <a:rPr lang="sr-Latn-CS" sz="2500" b="1" dirty="0" smtClean="0">
                <a:latin typeface="Times New Roman" panose="02020603050405020304" pitchFamily="18" charset="0"/>
                <a:cs typeface="Times New Roman" panose="02020603050405020304" pitchFamily="18" charset="0"/>
              </a:rPr>
              <a:t>L</a:t>
            </a:r>
            <a:r>
              <a:rPr lang="sr-Latn-CS" sz="2500" dirty="0" smtClean="0">
                <a:latin typeface="Times New Roman" panose="02020603050405020304" pitchFamily="18" charset="0"/>
                <a:cs typeface="Times New Roman" panose="02020603050405020304" pitchFamily="18" charset="0"/>
              </a:rPr>
              <a:t> </a:t>
            </a:r>
            <a:r>
              <a:rPr lang="sr-Cyrl-CS" sz="2500" dirty="0" smtClean="0">
                <a:latin typeface="Times New Roman" panose="02020603050405020304" pitchFamily="18" charset="0"/>
                <a:cs typeface="Times New Roman" panose="02020603050405020304" pitchFamily="18" charset="0"/>
              </a:rPr>
              <a:t>– растојање између ослонаца</a:t>
            </a:r>
            <a:endParaRPr lang="en-US" sz="2500" dirty="0">
              <a:latin typeface="Times New Roman" panose="02020603050405020304" pitchFamily="18" charset="0"/>
              <a:cs typeface="Times New Roman" panose="02020603050405020304" pitchFamily="18" charset="0"/>
            </a:endParaRPr>
          </a:p>
        </p:txBody>
      </p:sp>
      <p:pic>
        <p:nvPicPr>
          <p:cNvPr id="65540" name="Picture 4"/>
          <p:cNvPicPr>
            <a:picLocks noChangeAspect="1" noChangeArrowheads="1"/>
          </p:cNvPicPr>
          <p:nvPr/>
        </p:nvPicPr>
        <p:blipFill>
          <a:blip r:embed="rId3" cstate="print"/>
          <a:srcRect/>
          <a:stretch>
            <a:fillRect/>
          </a:stretch>
        </p:blipFill>
        <p:spPr bwMode="auto">
          <a:xfrm>
            <a:off x="4682430" y="2348880"/>
            <a:ext cx="421005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3762</TotalTime>
  <Words>2423</Words>
  <Application>Microsoft Office PowerPoint</Application>
  <PresentationFormat>On-screen Show (4:3)</PresentationFormat>
  <Paragraphs>284</Paragraphs>
  <Slides>43</Slides>
  <Notes>0</Notes>
  <HiddenSlides>0</HiddenSlides>
  <MMClips>0</MMClips>
  <ScaleCrop>false</ScaleCrop>
  <HeadingPairs>
    <vt:vector size="4" baseType="variant">
      <vt:variant>
        <vt:lpstr>Theme</vt:lpstr>
      </vt:variant>
      <vt:variant>
        <vt:i4>2</vt:i4>
      </vt:variant>
      <vt:variant>
        <vt:lpstr>Slide Titles</vt:lpstr>
      </vt:variant>
      <vt:variant>
        <vt:i4>43</vt:i4>
      </vt:variant>
    </vt:vector>
  </HeadingPairs>
  <TitlesOfParts>
    <vt:vector size="45" baseType="lpstr">
      <vt:lpstr>Office Theme</vt: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Win7</dc:creator>
  <cp:lastModifiedBy>korisnik</cp:lastModifiedBy>
  <cp:revision>409</cp:revision>
  <cp:lastPrinted>2017-01-17T14:37:05Z</cp:lastPrinted>
  <dcterms:created xsi:type="dcterms:W3CDTF">2012-09-15T13:25:39Z</dcterms:created>
  <dcterms:modified xsi:type="dcterms:W3CDTF">2018-01-26T12:22:37Z</dcterms:modified>
</cp:coreProperties>
</file>